
<file path=[Content_Types].xml><?xml version="1.0" encoding="utf-8"?>
<Types xmlns="http://schemas.openxmlformats.org/package/2006/content-types">
  <Default Extension="bin" ContentType="application/vnd.openxmlformats-officedocument.oleObject"/>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
  </p:notesMasterIdLst>
  <p:sldIdLst>
    <p:sldId id="266" r:id="rId2"/>
    <p:sldId id="498" r:id="rId3"/>
    <p:sldId id="719" r:id="rId4"/>
    <p:sldId id="319" r:id="rId5"/>
    <p:sldId id="501" r:id="rId6"/>
    <p:sldId id="328" r:id="rId7"/>
    <p:sldId id="485"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iraj Chidwal" initials="DC" lastIdx="3" clrIdx="0">
    <p:extLst>
      <p:ext uri="{19B8F6BF-5375-455C-9EA6-DF929625EA0E}">
        <p15:presenceInfo xmlns:p15="http://schemas.microsoft.com/office/powerpoint/2012/main" userId="3f74bc8821c4c0cc" providerId="Windows Live"/>
      </p:ext>
    </p:extLst>
  </p:cmAuthor>
  <p:cmAuthor id="2" name="investment alanwar" initials="ia" lastIdx="24" clrIdx="1">
    <p:extLst>
      <p:ext uri="{19B8F6BF-5375-455C-9EA6-DF929625EA0E}">
        <p15:presenceInfo xmlns:p15="http://schemas.microsoft.com/office/powerpoint/2012/main" userId="1f8f8f35645ebb56" providerId="Windows Live"/>
      </p:ext>
    </p:extLst>
  </p:cmAuthor>
  <p:cmAuthor id="3" name="Ahmed Ibrahim El Dosoqey" initials="AIED" lastIdx="2" clrIdx="2">
    <p:extLst>
      <p:ext uri="{19B8F6BF-5375-455C-9EA6-DF929625EA0E}">
        <p15:presenceInfo xmlns:p15="http://schemas.microsoft.com/office/powerpoint/2012/main" userId="S-1-5-21-129396674-1682961518-650049869-1108" providerId="AD"/>
      </p:ext>
    </p:extLst>
  </p:cmAuthor>
  <p:cmAuthor id="4" name="Ahmed Ibrahim El Dosoqey" initials="AIED [2]" lastIdx="2" clrIdx="3">
    <p:extLst>
      <p:ext uri="{19B8F6BF-5375-455C-9EA6-DF929625EA0E}">
        <p15:presenceInfo xmlns:p15="http://schemas.microsoft.com/office/powerpoint/2012/main" userId="S-1-5-21-1143348589-1815329737-2357372371-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0" autoAdjust="0"/>
    <p:restoredTop sz="70983" autoAdjust="0"/>
  </p:normalViewPr>
  <p:slideViewPr>
    <p:cSldViewPr snapToGrid="0">
      <p:cViewPr varScale="1">
        <p:scale>
          <a:sx n="111" d="100"/>
          <a:sy n="111" d="100"/>
        </p:scale>
        <p:origin x="930" y="102"/>
      </p:cViewPr>
      <p:guideLst>
        <p:guide orient="horz" pos="196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984-46DF-A85F-8475F4440A3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984-46DF-A85F-8475F4440A3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984-46DF-A85F-8475F4440A3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984-46DF-A85F-8475F4440A3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984-46DF-A85F-8475F4440A3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984-46DF-A85F-8475F4440A30}"/>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984-46DF-A85F-8475F4440A30}"/>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984-46DF-A85F-8475F4440A30}"/>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984-46DF-A85F-8475F4440A30}"/>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984-46DF-A85F-8475F4440A30}"/>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8984-46DF-A85F-8475F4440A30}"/>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8984-46DF-A85F-8475F4440A3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8984-46DF-A85F-8475F4440A30}"/>
                </c:ext>
              </c:extLst>
            </c:dLbl>
            <c:dLbl>
              <c:idx val="1"/>
              <c:layout>
                <c:manualLayout>
                  <c:x val="-2.1180773284591677E-3"/>
                  <c:y val="1.522893161250403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3942754125918908"/>
                      <c:h val="0.15353808851726566"/>
                    </c:manualLayout>
                  </c15:layout>
                </c:ext>
                <c:ext xmlns:c16="http://schemas.microsoft.com/office/drawing/2014/chart" uri="{C3380CC4-5D6E-409C-BE32-E72D297353CC}">
                  <c16:uniqueId val="{00000003-8984-46DF-A85F-8475F4440A30}"/>
                </c:ext>
              </c:extLst>
            </c:dLbl>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1509179085560284"/>
                      <c:h val="0.2205453876122834"/>
                    </c:manualLayout>
                  </c15:layout>
                </c:ext>
                <c:ext xmlns:c16="http://schemas.microsoft.com/office/drawing/2014/chart" uri="{C3380CC4-5D6E-409C-BE32-E72D297353CC}">
                  <c16:uniqueId val="{00000005-8984-46DF-A85F-8475F4440A30}"/>
                </c:ext>
              </c:extLst>
            </c:dLbl>
            <c:dLbl>
              <c:idx val="3"/>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8.8796979440449328E-2"/>
                      <c:h val="0.16876702012976968"/>
                    </c:manualLayout>
                  </c15:layout>
                </c:ext>
                <c:ext xmlns:c16="http://schemas.microsoft.com/office/drawing/2014/chart" uri="{C3380CC4-5D6E-409C-BE32-E72D297353CC}">
                  <c16:uniqueId val="{00000007-8984-46DF-A85F-8475F4440A30}"/>
                </c:ext>
              </c:extLst>
            </c:dLbl>
            <c:dLbl>
              <c:idx val="4"/>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5295084919883126"/>
                      <c:h val="0.14135494322726241"/>
                    </c:manualLayout>
                  </c15:layout>
                </c:ext>
                <c:ext xmlns:c16="http://schemas.microsoft.com/office/drawing/2014/chart" uri="{C3380CC4-5D6E-409C-BE32-E72D297353CC}">
                  <c16:uniqueId val="{00000009-8984-46DF-A85F-8475F4440A30}"/>
                </c:ext>
              </c:extLst>
            </c:dLbl>
            <c:dLbl>
              <c:idx val="5"/>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0080583832535055"/>
                      <c:h val="0.16572123380726889"/>
                    </c:manualLayout>
                  </c15:layout>
                </c:ext>
                <c:ext xmlns:c16="http://schemas.microsoft.com/office/drawing/2014/chart" uri="{C3380CC4-5D6E-409C-BE32-E72D297353CC}">
                  <c16:uniqueId val="{0000000B-8984-46DF-A85F-8475F4440A30}"/>
                </c:ext>
              </c:extLst>
            </c:dLbl>
            <c:dLbl>
              <c:idx val="6"/>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2146695262364415"/>
                      <c:h val="0.13221758425976002"/>
                    </c:manualLayout>
                  </c15:layout>
                </c:ext>
                <c:ext xmlns:c16="http://schemas.microsoft.com/office/drawing/2014/chart" uri="{C3380CC4-5D6E-409C-BE32-E72D297353CC}">
                  <c16:uniqueId val="{0000000D-8984-46DF-A85F-8475F4440A30}"/>
                </c:ext>
              </c:extLst>
            </c:dLbl>
            <c:dLbl>
              <c:idx val="7"/>
              <c:layout>
                <c:manualLayout>
                  <c:x val="-2.9651915200192124E-2"/>
                  <c:y val="-8.071333754627135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0133550358224487"/>
                      <c:h val="0.14682224958899873"/>
                    </c:manualLayout>
                  </c15:layout>
                </c:ext>
                <c:ext xmlns:c16="http://schemas.microsoft.com/office/drawing/2014/chart" uri="{C3380CC4-5D6E-409C-BE32-E72D297353CC}">
                  <c16:uniqueId val="{0000000F-8984-46DF-A85F-8475F4440A30}"/>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1-8984-46DF-A85F-8475F4440A30}"/>
                </c:ext>
              </c:extLst>
            </c:dLbl>
            <c:dLbl>
              <c:idx val="9"/>
              <c:layout>
                <c:manualLayout>
                  <c:x val="-3.8829440391623688E-17"/>
                  <c:y val="2.741207690250725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984-46DF-A85F-8475F4440A30}"/>
                </c:ext>
              </c:extLst>
            </c:dLbl>
            <c:dLbl>
              <c:idx val="10"/>
              <c:layout>
                <c:manualLayout>
                  <c:x val="0"/>
                  <c:y val="-1.52289316125040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984-46DF-A85F-8475F4440A30}"/>
                </c:ext>
              </c:extLst>
            </c:dLbl>
            <c:dLbl>
              <c:idx val="11"/>
              <c:layout>
                <c:manualLayout>
                  <c:x val="0.12707971995784026"/>
                  <c:y val="-2.741207690250725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2588303416328895"/>
                      <c:h val="7.4964985994397756E-2"/>
                    </c:manualLayout>
                  </c15:layout>
                </c:ext>
                <c:ext xmlns:c16="http://schemas.microsoft.com/office/drawing/2014/chart" uri="{C3380CC4-5D6E-409C-BE32-E72D297353CC}">
                  <c16:uniqueId val="{00000017-8984-46DF-A85F-8475F4440A30}"/>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(Sheet2!$B$5:$B$11,Sheet2!$B$13:$B$15,Sheet2!$B$16:$B$17)</c:f>
              <c:strCache>
                <c:ptCount val="12"/>
                <c:pt idx="0">
                  <c:v>Oman Chlorine SAOG</c:v>
                </c:pt>
                <c:pt idx="1">
                  <c:v>National Detergent SAOG</c:v>
                </c:pt>
                <c:pt idx="2">
                  <c:v>Arabia Falcon Insur. SAOG</c:v>
                </c:pt>
                <c:pt idx="3">
                  <c:v>Alruwad School SAOC</c:v>
                </c:pt>
                <c:pt idx="4">
                  <c:v>Voltamp Energy SAOG </c:v>
                </c:pt>
                <c:pt idx="5">
                  <c:v>Al Maha Ceramics SAOG </c:v>
                </c:pt>
                <c:pt idx="6">
                  <c:v>National Biscuit SAOG</c:v>
                </c:pt>
                <c:pt idx="7">
                  <c:v>Bank Dhofar SAOG </c:v>
                </c:pt>
                <c:pt idx="8">
                  <c:v>DIDIC </c:v>
                </c:pt>
                <c:pt idx="9">
                  <c:v>Others </c:v>
                </c:pt>
                <c:pt idx="10">
                  <c:v>Real Estate </c:v>
                </c:pt>
                <c:pt idx="11">
                  <c:v>Receivable and other assets </c:v>
                </c:pt>
              </c:strCache>
            </c:strRef>
          </c:cat>
          <c:val>
            <c:numRef>
              <c:f>(Sheet2!$D$5:$D$11,Sheet2!$D$13:$D$15,Sheet2!$D$16:$D$17)</c:f>
              <c:numCache>
                <c:formatCode>_(* #,##0_);_(* \(#,##0\);_(* "-"??_);_(@_)</c:formatCode>
                <c:ptCount val="12"/>
                <c:pt idx="0">
                  <c:v>7852</c:v>
                </c:pt>
                <c:pt idx="1">
                  <c:v>5323</c:v>
                </c:pt>
                <c:pt idx="2">
                  <c:v>4918</c:v>
                </c:pt>
                <c:pt idx="3">
                  <c:v>4266</c:v>
                </c:pt>
                <c:pt idx="4">
                  <c:v>4068</c:v>
                </c:pt>
                <c:pt idx="5">
                  <c:v>2105</c:v>
                </c:pt>
                <c:pt idx="6">
                  <c:v>2383</c:v>
                </c:pt>
                <c:pt idx="7">
                  <c:v>7250</c:v>
                </c:pt>
                <c:pt idx="8">
                  <c:v>5875</c:v>
                </c:pt>
                <c:pt idx="9">
                  <c:v>116</c:v>
                </c:pt>
                <c:pt idx="10">
                  <c:v>2274</c:v>
                </c:pt>
                <c:pt idx="11">
                  <c:v>1348</c:v>
                </c:pt>
              </c:numCache>
            </c:numRef>
          </c:val>
          <c:extLst>
            <c:ext xmlns:c16="http://schemas.microsoft.com/office/drawing/2014/chart" uri="{C3380CC4-5D6E-409C-BE32-E72D297353CC}">
              <c16:uniqueId val="{00000018-8984-46DF-A85F-8475F4440A3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0544066021823"/>
          <c:y val="0.22186671028678279"/>
          <c:w val="0.84726093861074203"/>
          <c:h val="0.40984094985199571"/>
        </c:manualLayout>
      </c:layout>
      <c:barChart>
        <c:barDir val="col"/>
        <c:grouping val="clustered"/>
        <c:varyColors val="0"/>
        <c:ser>
          <c:idx val="1"/>
          <c:order val="0"/>
          <c:tx>
            <c:strRef>
              <c:f>Sheet1!$C$5</c:f>
              <c:strCache>
                <c:ptCount val="1"/>
                <c:pt idx="0">
                  <c:v>Dec'22</c:v>
                </c:pt>
              </c:strCache>
            </c:strRef>
          </c:tx>
          <c:spPr>
            <a:solidFill>
              <a:schemeClr val="accent2"/>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Sheet1!$C$6:$C$12</c:f>
              <c:numCache>
                <c:formatCode>#,##0</c:formatCode>
                <c:ptCount val="7"/>
                <c:pt idx="0">
                  <c:v>33032</c:v>
                </c:pt>
                <c:pt idx="1">
                  <c:v>19746</c:v>
                </c:pt>
                <c:pt idx="2">
                  <c:v>23083</c:v>
                </c:pt>
                <c:pt idx="3">
                  <c:v>2493</c:v>
                </c:pt>
                <c:pt idx="4">
                  <c:v>36149</c:v>
                </c:pt>
                <c:pt idx="5">
                  <c:v>10172</c:v>
                </c:pt>
                <c:pt idx="6">
                  <c:v>14227</c:v>
                </c:pt>
              </c:numCache>
            </c:numRef>
          </c:val>
          <c:extLst>
            <c:ext xmlns:c16="http://schemas.microsoft.com/office/drawing/2014/chart" uri="{C3380CC4-5D6E-409C-BE32-E72D297353CC}">
              <c16:uniqueId val="{00000000-C79B-4348-AA5F-CF39C5F2595B}"/>
            </c:ext>
          </c:extLst>
        </c:ser>
        <c:ser>
          <c:idx val="0"/>
          <c:order val="1"/>
          <c:tx>
            <c:strRef>
              <c:f>Sheet1!$B$5</c:f>
              <c:strCache>
                <c:ptCount val="1"/>
                <c:pt idx="0">
                  <c:v>Dec'23</c:v>
                </c:pt>
              </c:strCache>
            </c:strRef>
          </c:tx>
          <c:spPr>
            <a:solidFill>
              <a:schemeClr val="accent1"/>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Sheet1!$B$6:$B$12</c:f>
              <c:numCache>
                <c:formatCode>#,##0</c:formatCode>
                <c:ptCount val="7"/>
                <c:pt idx="0">
                  <c:v>32377</c:v>
                </c:pt>
                <c:pt idx="1">
                  <c:v>21201</c:v>
                </c:pt>
                <c:pt idx="2">
                  <c:v>23918</c:v>
                </c:pt>
                <c:pt idx="3">
                  <c:v>2380</c:v>
                </c:pt>
                <c:pt idx="4">
                  <c:v>30591</c:v>
                </c:pt>
                <c:pt idx="5">
                  <c:v>5910</c:v>
                </c:pt>
                <c:pt idx="6">
                  <c:v>16484</c:v>
                </c:pt>
              </c:numCache>
            </c:numRef>
          </c:val>
          <c:extLst>
            <c:ext xmlns:c16="http://schemas.microsoft.com/office/drawing/2014/chart" uri="{C3380CC4-5D6E-409C-BE32-E72D297353CC}">
              <c16:uniqueId val="{00000001-C79B-4348-AA5F-CF39C5F2595B}"/>
            </c:ext>
          </c:extLst>
        </c:ser>
        <c:dLbls>
          <c:showLegendKey val="0"/>
          <c:showVal val="0"/>
          <c:showCatName val="0"/>
          <c:showSerName val="0"/>
          <c:showPercent val="0"/>
          <c:showBubbleSize val="0"/>
        </c:dLbls>
        <c:gapWidth val="219"/>
        <c:overlap val="-27"/>
        <c:axId val="479014064"/>
        <c:axId val="479002416"/>
      </c:barChart>
      <c:catAx>
        <c:axId val="47901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002416"/>
        <c:crosses val="autoZero"/>
        <c:auto val="1"/>
        <c:lblAlgn val="ctr"/>
        <c:lblOffset val="100"/>
        <c:noMultiLvlLbl val="0"/>
      </c:catAx>
      <c:valAx>
        <c:axId val="479002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014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Sheet1!$G$5</c:f>
              <c:strCache>
                <c:ptCount val="1"/>
                <c:pt idx="0">
                  <c:v>Dec'22</c:v>
                </c:pt>
              </c:strCache>
            </c:strRef>
          </c:tx>
          <c:spPr>
            <a:solidFill>
              <a:schemeClr val="accent2"/>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Sheet1!$G$6:$G$12</c:f>
              <c:numCache>
                <c:formatCode>General</c:formatCode>
                <c:ptCount val="7"/>
                <c:pt idx="0">
                  <c:v>867</c:v>
                </c:pt>
                <c:pt idx="1">
                  <c:v>-111</c:v>
                </c:pt>
                <c:pt idx="2">
                  <c:v>237</c:v>
                </c:pt>
                <c:pt idx="3">
                  <c:v>-32</c:v>
                </c:pt>
                <c:pt idx="4">
                  <c:v>-309</c:v>
                </c:pt>
                <c:pt idx="5">
                  <c:v>742</c:v>
                </c:pt>
                <c:pt idx="6">
                  <c:v>42</c:v>
                </c:pt>
              </c:numCache>
            </c:numRef>
          </c:val>
          <c:extLst>
            <c:ext xmlns:c16="http://schemas.microsoft.com/office/drawing/2014/chart" uri="{C3380CC4-5D6E-409C-BE32-E72D297353CC}">
              <c16:uniqueId val="{00000000-BAC2-49D1-A0BD-FCDC3D6BB2F5}"/>
            </c:ext>
          </c:extLst>
        </c:ser>
        <c:ser>
          <c:idx val="0"/>
          <c:order val="1"/>
          <c:tx>
            <c:strRef>
              <c:f>Sheet1!$F$5</c:f>
              <c:strCache>
                <c:ptCount val="1"/>
                <c:pt idx="0">
                  <c:v>Dec'23</c:v>
                </c:pt>
              </c:strCache>
            </c:strRef>
          </c:tx>
          <c:spPr>
            <a:solidFill>
              <a:schemeClr val="accent1"/>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Sheet1!$F$6:$F$12</c:f>
              <c:numCache>
                <c:formatCode>General</c:formatCode>
                <c:ptCount val="7"/>
                <c:pt idx="0">
                  <c:v>435</c:v>
                </c:pt>
                <c:pt idx="1">
                  <c:v>166</c:v>
                </c:pt>
                <c:pt idx="2">
                  <c:v>163</c:v>
                </c:pt>
                <c:pt idx="3">
                  <c:v>-321</c:v>
                </c:pt>
                <c:pt idx="4">
                  <c:v>150</c:v>
                </c:pt>
                <c:pt idx="5">
                  <c:v>-210</c:v>
                </c:pt>
                <c:pt idx="6">
                  <c:v>176</c:v>
                </c:pt>
              </c:numCache>
            </c:numRef>
          </c:val>
          <c:extLst>
            <c:ext xmlns:c16="http://schemas.microsoft.com/office/drawing/2014/chart" uri="{C3380CC4-5D6E-409C-BE32-E72D297353CC}">
              <c16:uniqueId val="{00000001-BAC2-49D1-A0BD-FCDC3D6BB2F5}"/>
            </c:ext>
          </c:extLst>
        </c:ser>
        <c:dLbls>
          <c:showLegendKey val="0"/>
          <c:showVal val="0"/>
          <c:showCatName val="0"/>
          <c:showSerName val="0"/>
          <c:showPercent val="0"/>
          <c:showBubbleSize val="0"/>
        </c:dLbls>
        <c:gapWidth val="219"/>
        <c:overlap val="-27"/>
        <c:axId val="439241360"/>
        <c:axId val="439228880"/>
      </c:barChart>
      <c:catAx>
        <c:axId val="4392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28880"/>
        <c:crosses val="autoZero"/>
        <c:auto val="1"/>
        <c:lblAlgn val="ctr"/>
        <c:lblOffset val="100"/>
        <c:noMultiLvlLbl val="0"/>
      </c:catAx>
      <c:valAx>
        <c:axId val="43922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241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Sheet1!$E$5</c:f>
              <c:strCache>
                <c:ptCount val="1"/>
                <c:pt idx="0">
                  <c:v>Dec'22</c:v>
                </c:pt>
              </c:strCache>
            </c:strRef>
          </c:tx>
          <c:spPr>
            <a:solidFill>
              <a:schemeClr val="accent2"/>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Sheet1!$E$6:$E$12</c:f>
              <c:numCache>
                <c:formatCode>General</c:formatCode>
                <c:ptCount val="7"/>
                <c:pt idx="0" formatCode="#,##0">
                  <c:v>3919</c:v>
                </c:pt>
                <c:pt idx="1">
                  <c:v>-441</c:v>
                </c:pt>
                <c:pt idx="2">
                  <c:v>1029</c:v>
                </c:pt>
                <c:pt idx="3">
                  <c:v>-73</c:v>
                </c:pt>
                <c:pt idx="4">
                  <c:v>-1461</c:v>
                </c:pt>
                <c:pt idx="5" formatCode="#,##0">
                  <c:v>3124</c:v>
                </c:pt>
                <c:pt idx="6">
                  <c:v>144</c:v>
                </c:pt>
              </c:numCache>
            </c:numRef>
          </c:val>
          <c:extLst>
            <c:ext xmlns:c16="http://schemas.microsoft.com/office/drawing/2014/chart" uri="{C3380CC4-5D6E-409C-BE32-E72D297353CC}">
              <c16:uniqueId val="{00000000-26FD-4910-8336-2AE437FECFBA}"/>
            </c:ext>
          </c:extLst>
        </c:ser>
        <c:ser>
          <c:idx val="0"/>
          <c:order val="1"/>
          <c:tx>
            <c:strRef>
              <c:f>Sheet1!$D$5</c:f>
              <c:strCache>
                <c:ptCount val="1"/>
                <c:pt idx="0">
                  <c:v>Dec'23</c:v>
                </c:pt>
              </c:strCache>
            </c:strRef>
          </c:tx>
          <c:spPr>
            <a:solidFill>
              <a:schemeClr val="accent1"/>
            </a:solidFill>
            <a:ln>
              <a:noFill/>
            </a:ln>
            <a:effectLst/>
          </c:spPr>
          <c:invertIfNegative val="0"/>
          <c:cat>
            <c:strRef>
              <c:f>Sheet1!$A$6:$A$12</c:f>
              <c:strCache>
                <c:ptCount val="7"/>
                <c:pt idx="0">
                  <c:v>Oman Chlorine SAOG</c:v>
                </c:pt>
                <c:pt idx="1">
                  <c:v>National Detergent SAOG</c:v>
                </c:pt>
                <c:pt idx="2">
                  <c:v>Arabia Falcon Insur. SAOG</c:v>
                </c:pt>
                <c:pt idx="3">
                  <c:v>Alruwad School SAOC</c:v>
                </c:pt>
                <c:pt idx="4">
                  <c:v>Voltamp Energy SAOG </c:v>
                </c:pt>
                <c:pt idx="5">
                  <c:v>Al Maha Ceramics SAOG </c:v>
                </c:pt>
                <c:pt idx="6">
                  <c:v>National Biscuit SAOG</c:v>
                </c:pt>
              </c:strCache>
            </c:strRef>
          </c:cat>
          <c:val>
            <c:numRef>
              <c:f>Sheet1!$D$6:$D$12</c:f>
              <c:numCache>
                <c:formatCode>General</c:formatCode>
                <c:ptCount val="7"/>
                <c:pt idx="0" formatCode="#,##0">
                  <c:v>1968</c:v>
                </c:pt>
                <c:pt idx="1">
                  <c:v>658</c:v>
                </c:pt>
                <c:pt idx="2">
                  <c:v>742</c:v>
                </c:pt>
                <c:pt idx="3">
                  <c:v>-738</c:v>
                </c:pt>
                <c:pt idx="4">
                  <c:v>817</c:v>
                </c:pt>
                <c:pt idx="5">
                  <c:v>-1121</c:v>
                </c:pt>
                <c:pt idx="6">
                  <c:v>601</c:v>
                </c:pt>
              </c:numCache>
            </c:numRef>
          </c:val>
          <c:extLst>
            <c:ext xmlns:c16="http://schemas.microsoft.com/office/drawing/2014/chart" uri="{C3380CC4-5D6E-409C-BE32-E72D297353CC}">
              <c16:uniqueId val="{00000001-26FD-4910-8336-2AE437FECFBA}"/>
            </c:ext>
          </c:extLst>
        </c:ser>
        <c:dLbls>
          <c:showLegendKey val="0"/>
          <c:showVal val="0"/>
          <c:showCatName val="0"/>
          <c:showSerName val="0"/>
          <c:showPercent val="0"/>
          <c:showBubbleSize val="0"/>
        </c:dLbls>
        <c:gapWidth val="219"/>
        <c:overlap val="-27"/>
        <c:axId val="478988688"/>
        <c:axId val="478971216"/>
      </c:barChart>
      <c:catAx>
        <c:axId val="47898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78971216"/>
        <c:crosses val="autoZero"/>
        <c:auto val="1"/>
        <c:lblAlgn val="ctr"/>
        <c:lblOffset val="100"/>
        <c:noMultiLvlLbl val="0"/>
      </c:catAx>
      <c:valAx>
        <c:axId val="478971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78988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en-US"/>
          </a:p>
        </c:txPr>
      </c:dTable>
      <c:spPr>
        <a:solidFill>
          <a:schemeClr val="lt1"/>
        </a:solidFill>
        <a:ln w="12700" cap="flat" cmpd="sng" algn="ctr">
          <a:solidFill>
            <a:schemeClr val="dk1"/>
          </a:solidFill>
          <a:prstDash val="solid"/>
          <a:miter lim="800000"/>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'PPT Income + Loans'!$B$127</c:f>
              <c:strCache>
                <c:ptCount val="1"/>
                <c:pt idx="0">
                  <c:v>Average Outstanding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'PPT Income + Loans'!$D$125:$E$126</c:f>
              <c:multiLvlStrCache>
                <c:ptCount val="2"/>
                <c:lvl>
                  <c:pt idx="0">
                    <c:v>Actual</c:v>
                  </c:pt>
                  <c:pt idx="1">
                    <c:v>Actual</c:v>
                  </c:pt>
                </c:lvl>
                <c:lvl>
                  <c:pt idx="0">
                    <c:v>31-Mar-23</c:v>
                  </c:pt>
                  <c:pt idx="1">
                    <c:v>31-Mar-24</c:v>
                  </c:pt>
                </c:lvl>
              </c:multiLvlStrCache>
            </c:multiLvlStrRef>
          </c:cat>
          <c:val>
            <c:numRef>
              <c:f>'PPT Income + Loans'!$D$127:$E$127</c:f>
              <c:numCache>
                <c:formatCode>#,##0</c:formatCode>
                <c:ptCount val="2"/>
                <c:pt idx="0">
                  <c:v>17786</c:v>
                </c:pt>
                <c:pt idx="1">
                  <c:v>16821</c:v>
                </c:pt>
              </c:numCache>
            </c:numRef>
          </c:val>
          <c:extLst>
            <c:ext xmlns:c16="http://schemas.microsoft.com/office/drawing/2014/chart" uri="{C3380CC4-5D6E-409C-BE32-E72D297353CC}">
              <c16:uniqueId val="{00000000-3B06-46D8-AD55-FAC0DACFE944}"/>
            </c:ext>
          </c:extLst>
        </c:ser>
        <c:ser>
          <c:idx val="1"/>
          <c:order val="1"/>
          <c:tx>
            <c:strRef>
              <c:f>'PPT Income + Loans'!$B$128</c:f>
              <c:strCache>
                <c:ptCount val="1"/>
                <c:pt idx="0">
                  <c:v> Actual outstanding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'PPT Income + Loans'!$D$125:$E$126</c:f>
              <c:multiLvlStrCache>
                <c:ptCount val="2"/>
                <c:lvl>
                  <c:pt idx="0">
                    <c:v>Actual</c:v>
                  </c:pt>
                  <c:pt idx="1">
                    <c:v>Actual</c:v>
                  </c:pt>
                </c:lvl>
                <c:lvl>
                  <c:pt idx="0">
                    <c:v>31-Mar-23</c:v>
                  </c:pt>
                  <c:pt idx="1">
                    <c:v>31-Mar-24</c:v>
                  </c:pt>
                </c:lvl>
              </c:multiLvlStrCache>
            </c:multiLvlStrRef>
          </c:cat>
          <c:val>
            <c:numRef>
              <c:f>'PPT Income + Loans'!$D$128:$E$128</c:f>
              <c:numCache>
                <c:formatCode>#,##0</c:formatCode>
                <c:ptCount val="2"/>
                <c:pt idx="0">
                  <c:v>17142</c:v>
                </c:pt>
                <c:pt idx="1">
                  <c:v>15725</c:v>
                </c:pt>
              </c:numCache>
            </c:numRef>
          </c:val>
          <c:extLst>
            <c:ext xmlns:c16="http://schemas.microsoft.com/office/drawing/2014/chart" uri="{C3380CC4-5D6E-409C-BE32-E72D297353CC}">
              <c16:uniqueId val="{00000001-3B06-46D8-AD55-FAC0DACFE944}"/>
            </c:ext>
          </c:extLst>
        </c:ser>
        <c:dLbls>
          <c:showLegendKey val="0"/>
          <c:showVal val="0"/>
          <c:showCatName val="0"/>
          <c:showSerName val="0"/>
          <c:showPercent val="0"/>
          <c:showBubbleSize val="0"/>
        </c:dLbls>
        <c:gapWidth val="219"/>
        <c:overlap val="-27"/>
        <c:axId val="958732943"/>
        <c:axId val="958736303"/>
      </c:barChart>
      <c:lineChart>
        <c:grouping val="standard"/>
        <c:varyColors val="0"/>
        <c:ser>
          <c:idx val="2"/>
          <c:order val="2"/>
          <c:tx>
            <c:strRef>
              <c:f>'PPT Income + Loans'!$B$129</c:f>
              <c:strCache>
                <c:ptCount val="1"/>
                <c:pt idx="0">
                  <c:v>Effective rate of Interest</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tx>
                <c:rich>
                  <a:bodyPr/>
                  <a:lstStyle/>
                  <a:p>
                    <a:r>
                      <a:rPr lang="en-US"/>
                      <a:t>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13-4451-8581-E88C5B14CD75}"/>
                </c:ext>
              </c:extLst>
            </c:dLbl>
            <c:dLbl>
              <c:idx val="1"/>
              <c:tx>
                <c:rich>
                  <a:bodyPr/>
                  <a:lstStyle/>
                  <a:p>
                    <a:r>
                      <a:rPr lang="en-US"/>
                      <a:t>6.1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13-4451-8581-E88C5B14CD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'PPT Income + Loans'!$D$125:$E$126</c:f>
              <c:multiLvlStrCache>
                <c:ptCount val="2"/>
                <c:lvl>
                  <c:pt idx="0">
                    <c:v>Actual</c:v>
                  </c:pt>
                  <c:pt idx="1">
                    <c:v>Actual</c:v>
                  </c:pt>
                </c:lvl>
                <c:lvl>
                  <c:pt idx="0">
                    <c:v>31-Mar-23</c:v>
                  </c:pt>
                  <c:pt idx="1">
                    <c:v>31-Mar-24</c:v>
                  </c:pt>
                </c:lvl>
              </c:multiLvlStrCache>
            </c:multiLvlStrRef>
          </c:cat>
          <c:val>
            <c:numRef>
              <c:f>'PPT Income + Loans'!$D$129:$E$129</c:f>
              <c:numCache>
                <c:formatCode>0.00%</c:formatCode>
                <c:ptCount val="2"/>
                <c:pt idx="0">
                  <c:v>5.8641628246935792E-2</c:v>
                </c:pt>
                <c:pt idx="1">
                  <c:v>6.3373164496760004E-2</c:v>
                </c:pt>
              </c:numCache>
            </c:numRef>
          </c:val>
          <c:smooth val="0"/>
          <c:extLst>
            <c:ext xmlns:c16="http://schemas.microsoft.com/office/drawing/2014/chart" uri="{C3380CC4-5D6E-409C-BE32-E72D297353CC}">
              <c16:uniqueId val="{00000002-3B06-46D8-AD55-FAC0DACFE944}"/>
            </c:ext>
          </c:extLst>
        </c:ser>
        <c:dLbls>
          <c:showLegendKey val="0"/>
          <c:showVal val="0"/>
          <c:showCatName val="0"/>
          <c:showSerName val="0"/>
          <c:showPercent val="0"/>
          <c:showBubbleSize val="0"/>
        </c:dLbls>
        <c:marker val="1"/>
        <c:smooth val="0"/>
        <c:axId val="958743023"/>
        <c:axId val="958745423"/>
      </c:lineChart>
      <c:catAx>
        <c:axId val="9587329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736303"/>
        <c:crosses val="autoZero"/>
        <c:auto val="1"/>
        <c:lblAlgn val="ctr"/>
        <c:lblOffset val="100"/>
        <c:noMultiLvlLbl val="0"/>
      </c:catAx>
      <c:valAx>
        <c:axId val="958736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732943"/>
        <c:crosses val="autoZero"/>
        <c:crossBetween val="between"/>
      </c:valAx>
      <c:valAx>
        <c:axId val="958745423"/>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743023"/>
        <c:crosses val="max"/>
        <c:crossBetween val="between"/>
      </c:valAx>
      <c:catAx>
        <c:axId val="958743023"/>
        <c:scaling>
          <c:orientation val="minMax"/>
        </c:scaling>
        <c:delete val="1"/>
        <c:axPos val="b"/>
        <c:numFmt formatCode="General" sourceLinked="1"/>
        <c:majorTickMark val="none"/>
        <c:minorTickMark val="none"/>
        <c:tickLblPos val="nextTo"/>
        <c:crossAx val="958745423"/>
        <c:crosses val="autoZero"/>
        <c:auto val="1"/>
        <c:lblAlgn val="ctr"/>
        <c:lblOffset val="100"/>
        <c:noMultiLvlLbl val="0"/>
      </c:catAx>
      <c:spPr>
        <a:noFill/>
        <a:ln>
          <a:noFill/>
        </a:ln>
        <a:effectLst/>
      </c:spPr>
    </c:plotArea>
    <c:legend>
      <c:legendPos val="b"/>
      <c:layout>
        <c:manualLayout>
          <c:xMode val="edge"/>
          <c:yMode val="edge"/>
          <c:x val="5.9847440136347831E-2"/>
          <c:y val="0.81330470991934622"/>
          <c:w val="0.85039869854419481"/>
          <c:h val="0.162037043029611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3"/>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TL!$C$19</c:f>
              <c:strCache>
                <c:ptCount val="1"/>
                <c:pt idx="0">
                  <c:v>Total Debt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TL!$E$18:$F$18</c:f>
              <c:strCache>
                <c:ptCount val="2"/>
                <c:pt idx="0">
                  <c:v>Mar'23</c:v>
                </c:pt>
                <c:pt idx="1">
                  <c:v>Mar'24</c:v>
                </c:pt>
              </c:strCache>
            </c:strRef>
          </c:cat>
          <c:val>
            <c:numRef>
              <c:f>TL!$E$19:$F$19</c:f>
              <c:numCache>
                <c:formatCode>#,##0;\(#,##0\);\-</c:formatCode>
                <c:ptCount val="2"/>
                <c:pt idx="0">
                  <c:v>17141.815999999999</c:v>
                </c:pt>
                <c:pt idx="1">
                  <c:v>15725</c:v>
                </c:pt>
              </c:numCache>
            </c:numRef>
          </c:val>
          <c:extLst>
            <c:ext xmlns:c16="http://schemas.microsoft.com/office/drawing/2014/chart" uri="{C3380CC4-5D6E-409C-BE32-E72D297353CC}">
              <c16:uniqueId val="{00000000-6B8E-4787-B7FE-519F58FF5856}"/>
            </c:ext>
          </c:extLst>
        </c:ser>
        <c:ser>
          <c:idx val="1"/>
          <c:order val="1"/>
          <c:tx>
            <c:strRef>
              <c:f>TL!$C$20</c:f>
              <c:strCache>
                <c:ptCount val="1"/>
                <c:pt idx="0">
                  <c:v>Total Equity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dLbls>
            <c:dLbl>
              <c:idx val="0"/>
              <c:layout>
                <c:manualLayout>
                  <c:x val="-2.2781253862274586E-3"/>
                  <c:y val="-4.1922977257610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8E-4787-B7FE-519F58FF5856}"/>
                </c:ext>
              </c:extLst>
            </c:dLbl>
            <c:dLbl>
              <c:idx val="1"/>
              <c:layout>
                <c:manualLayout>
                  <c:x val="0"/>
                  <c:y val="-4.1922977257610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8E-4787-B7FE-519F58FF58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TL!$E$18:$F$18</c:f>
              <c:strCache>
                <c:ptCount val="2"/>
                <c:pt idx="0">
                  <c:v>Mar'23</c:v>
                </c:pt>
                <c:pt idx="1">
                  <c:v>Mar'24</c:v>
                </c:pt>
              </c:strCache>
            </c:strRef>
          </c:cat>
          <c:val>
            <c:numRef>
              <c:f>TL!$E$20:$F$20</c:f>
              <c:numCache>
                <c:formatCode>#,##0;\(#,##0\);\-</c:formatCode>
                <c:ptCount val="2"/>
                <c:pt idx="0">
                  <c:v>31306</c:v>
                </c:pt>
                <c:pt idx="1">
                  <c:v>31874</c:v>
                </c:pt>
              </c:numCache>
            </c:numRef>
          </c:val>
          <c:extLst>
            <c:ext xmlns:c16="http://schemas.microsoft.com/office/drawing/2014/chart" uri="{C3380CC4-5D6E-409C-BE32-E72D297353CC}">
              <c16:uniqueId val="{00000001-6B8E-4787-B7FE-519F58FF5856}"/>
            </c:ext>
          </c:extLst>
        </c:ser>
        <c:dLbls>
          <c:showLegendKey val="0"/>
          <c:showVal val="1"/>
          <c:showCatName val="0"/>
          <c:showSerName val="0"/>
          <c:showPercent val="0"/>
          <c:showBubbleSize val="0"/>
        </c:dLbls>
        <c:gapWidth val="150"/>
        <c:axId val="1947132029"/>
        <c:axId val="102736685"/>
      </c:barChart>
      <c:lineChart>
        <c:grouping val="standard"/>
        <c:varyColors val="0"/>
        <c:ser>
          <c:idx val="2"/>
          <c:order val="2"/>
          <c:tx>
            <c:strRef>
              <c:f>TL!$C$21</c:f>
              <c:strCache>
                <c:ptCount val="1"/>
                <c:pt idx="0">
                  <c:v>D / E Ratio</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9.1125015449098762E-3"/>
                  <c:y val="0.104807443144025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8E-4787-B7FE-519F58FF58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TL!$E$18:$F$18</c:f>
              <c:strCache>
                <c:ptCount val="2"/>
                <c:pt idx="0">
                  <c:v>Mar'23</c:v>
                </c:pt>
                <c:pt idx="1">
                  <c:v>Mar'24</c:v>
                </c:pt>
              </c:strCache>
            </c:strRef>
          </c:cat>
          <c:val>
            <c:numRef>
              <c:f>TL!$E$21:$F$21</c:f>
              <c:numCache>
                <c:formatCode>_-* #,##0.00_-;\-* #,##0.00_-;_-* "-"??_-;_-@</c:formatCode>
                <c:ptCount val="2"/>
                <c:pt idx="0">
                  <c:v>0.54755689005302499</c:v>
                </c:pt>
                <c:pt idx="1">
                  <c:v>0.49334881094308841</c:v>
                </c:pt>
              </c:numCache>
            </c:numRef>
          </c:val>
          <c:smooth val="0"/>
          <c:extLst>
            <c:ext xmlns:c16="http://schemas.microsoft.com/office/drawing/2014/chart" uri="{C3380CC4-5D6E-409C-BE32-E72D297353CC}">
              <c16:uniqueId val="{00000002-6B8E-4787-B7FE-519F58FF5856}"/>
            </c:ext>
          </c:extLst>
        </c:ser>
        <c:dLbls>
          <c:showLegendKey val="0"/>
          <c:showVal val="1"/>
          <c:showCatName val="0"/>
          <c:showSerName val="0"/>
          <c:showPercent val="0"/>
          <c:showBubbleSize val="0"/>
        </c:dLbls>
        <c:marker val="1"/>
        <c:smooth val="0"/>
        <c:axId val="1097495935"/>
        <c:axId val="1097496415"/>
      </c:lineChart>
      <c:catAx>
        <c:axId val="1947132029"/>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736685"/>
        <c:crosses val="autoZero"/>
        <c:auto val="1"/>
        <c:lblAlgn val="ctr"/>
        <c:lblOffset val="100"/>
        <c:noMultiLvlLbl val="1"/>
      </c:catAx>
      <c:valAx>
        <c:axId val="10273668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7132029"/>
        <c:crosses val="autoZero"/>
        <c:crossBetween val="between"/>
      </c:valAx>
      <c:valAx>
        <c:axId val="1097496415"/>
        <c:scaling>
          <c:orientation val="minMax"/>
        </c:scaling>
        <c:delete val="0"/>
        <c:axPos val="r"/>
        <c:numFmt formatCode="_-* #,##0.00_-;\-* #,##0.00_-;_-* &quot;-&quot;??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7495935"/>
        <c:crosses val="max"/>
        <c:crossBetween val="between"/>
      </c:valAx>
      <c:catAx>
        <c:axId val="1097495935"/>
        <c:scaling>
          <c:orientation val="minMax"/>
        </c:scaling>
        <c:delete val="1"/>
        <c:axPos val="b"/>
        <c:numFmt formatCode="General" sourceLinked="1"/>
        <c:majorTickMark val="none"/>
        <c:minorTickMark val="none"/>
        <c:tickLblPos val="nextTo"/>
        <c:crossAx val="10974964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4755D06-EB5A-4232-89D6-9B24CB506D0A}" type="datetimeFigureOut">
              <a:rPr lang="en-US" smtClean="0"/>
              <a:t>6/30/2024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6E846AC6-132A-4230-B78D-AE0DD9F12851}" type="slidenum">
              <a:rPr lang="en-US" smtClean="0"/>
              <a:t>‹#›</a:t>
            </a:fld>
            <a:endParaRPr lang="en-US"/>
          </a:p>
        </p:txBody>
      </p:sp>
    </p:spTree>
    <p:extLst>
      <p:ext uri="{BB962C8B-B14F-4D97-AF65-F5344CB8AC3E}">
        <p14:creationId xmlns:p14="http://schemas.microsoft.com/office/powerpoint/2010/main" val="56655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46AC6-132A-4230-B78D-AE0DD9F12851}" type="slidenum">
              <a:rPr lang="en-US" smtClean="0"/>
              <a:t>2</a:t>
            </a:fld>
            <a:endParaRPr lang="en-US"/>
          </a:p>
        </p:txBody>
      </p:sp>
    </p:spTree>
    <p:extLst>
      <p:ext uri="{BB962C8B-B14F-4D97-AF65-F5344CB8AC3E}">
        <p14:creationId xmlns:p14="http://schemas.microsoft.com/office/powerpoint/2010/main" val="32209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46AC6-132A-4230-B78D-AE0DD9F12851}" type="slidenum">
              <a:rPr lang="en-US" smtClean="0"/>
              <a:t>4</a:t>
            </a:fld>
            <a:endParaRPr lang="en-US"/>
          </a:p>
        </p:txBody>
      </p:sp>
    </p:spTree>
    <p:extLst>
      <p:ext uri="{BB962C8B-B14F-4D97-AF65-F5344CB8AC3E}">
        <p14:creationId xmlns:p14="http://schemas.microsoft.com/office/powerpoint/2010/main" val="81939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46AC6-132A-4230-B78D-AE0DD9F12851}" type="slidenum">
              <a:rPr lang="en-US" smtClean="0"/>
              <a:t>5</a:t>
            </a:fld>
            <a:endParaRPr lang="en-US"/>
          </a:p>
        </p:txBody>
      </p:sp>
    </p:spTree>
    <p:extLst>
      <p:ext uri="{BB962C8B-B14F-4D97-AF65-F5344CB8AC3E}">
        <p14:creationId xmlns:p14="http://schemas.microsoft.com/office/powerpoint/2010/main" val="5231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789D30-F662-4343-A69A-C004D41A2203}" type="datetime1">
              <a:rPr lang="en-US" smtClean="0"/>
              <a:t>6/30/2024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A96EF-7B5F-44ED-A4CC-91A59DA4173C}" type="datetime1">
              <a:rPr lang="en-US" smtClean="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283F6-D7DE-47EF-B4BB-1EB2CC1BC24F}" type="datetime1">
              <a:rPr lang="en-US" smtClean="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F0A7DC-38A9-4C67-B783-3A25034311B3}" type="datetime1">
              <a:rPr lang="en-US" smtClean="0"/>
              <a:t>6/30/2024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70EC9206-40C2-4988-907B-F68DF13185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03F79E-13C4-416A-9F8E-B720B20DA3FC}" type="datetime1">
              <a:rPr lang="en-US" smtClean="0"/>
              <a:t>6/30/2024</a:t>
            </a:fld>
            <a:endParaRPr lang="en-US" dirty="0"/>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9C36A-6C84-4967-9975-FE089CD9832F}" type="datetime1">
              <a:rPr lang="en-US" smtClean="0"/>
              <a:t>6/30/2024</a:t>
            </a:fld>
            <a:endParaRPr lang="en-US" dirty="0"/>
          </a:p>
        </p:txBody>
      </p:sp>
      <p:sp>
        <p:nvSpPr>
          <p:cNvPr id="6" name="Footer Placeholder 5"/>
          <p:cNvSpPr>
            <a:spLocks noGrp="1"/>
          </p:cNvSpPr>
          <p:nvPr>
            <p:ph type="ftr" sz="quarter" idx="11"/>
          </p:nvPr>
        </p:nvSpPr>
        <p:spPr/>
        <p:txBody>
          <a:bodyPr/>
          <a:lstStyle>
            <a:lvl1pPr>
              <a:defRPr>
                <a:solidFill>
                  <a:srgbClr val="FF0000"/>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45786-97AF-4F4B-BAF2-2AF20B0E5E83}" type="datetime1">
              <a:rPr lang="en-US" smtClean="0"/>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51F58-5DEB-4D40-A107-150C170D063E}" type="datetime1">
              <a:rPr lang="en-US" smtClean="0"/>
              <a:t>6/30/2024</a:t>
            </a:fld>
            <a:endParaRPr lang="en-US" dirty="0"/>
          </a:p>
        </p:txBody>
      </p:sp>
      <p:sp>
        <p:nvSpPr>
          <p:cNvPr id="4" name="Footer Placeholder 3"/>
          <p:cNvSpPr>
            <a:spLocks noGrp="1"/>
          </p:cNvSpPr>
          <p:nvPr>
            <p:ph type="ftr" sz="quarter" idx="11"/>
          </p:nvPr>
        </p:nvSpPr>
        <p:spPr/>
        <p:txBody>
          <a:bodyPr/>
          <a:lstStyle>
            <a:lvl1pPr>
              <a:defRPr>
                <a:solidFill>
                  <a:srgbClr val="FF0000"/>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A2CDD-F270-4140-8ECE-5B9671064C99}" type="datetime1">
              <a:rPr lang="en-US" smtClean="0"/>
              <a:t>6/30/2024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D95D35-5C5F-42DA-8F80-A6E6FA992CFA}" type="datetime1">
              <a:rPr lang="en-US" smtClean="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5F2C5C-18E8-42D0-9101-0D7EBFD2BF43}" type="datetime1">
              <a:rPr lang="en-US" smtClean="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6A5C0-6275-4F27-8776-778B8B3AA0E3}" type="datetime1">
              <a:rPr lang="en-US" smtClean="0"/>
              <a:t>6/30/2024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p:txBody>
          <a:bodyPr anchor="ctr"/>
          <a:lstStyle/>
          <a:p>
            <a:pPr algn="ctr"/>
            <a:r>
              <a:rPr lang="en-US" b="1" cap="all" dirty="0"/>
              <a:t>Al Anwar Investments SAOG </a:t>
            </a:r>
          </a:p>
        </p:txBody>
      </p:sp>
      <p:sp>
        <p:nvSpPr>
          <p:cNvPr id="4" name="Text Placeholder 3">
            <a:extLst>
              <a:ext uri="{FF2B5EF4-FFF2-40B4-BE49-F238E27FC236}">
                <a16:creationId xmlns:a16="http://schemas.microsoft.com/office/drawing/2014/main" id="{207F5404-2F71-4F1D-B4E6-BEF8CB45D28F}"/>
              </a:ext>
            </a:extLst>
          </p:cNvPr>
          <p:cNvSpPr>
            <a:spLocks noGrp="1"/>
          </p:cNvSpPr>
          <p:nvPr>
            <p:ph type="body" idx="1"/>
          </p:nvPr>
        </p:nvSpPr>
        <p:spPr>
          <a:xfrm>
            <a:off x="831850" y="4128013"/>
            <a:ext cx="10515600" cy="1500187"/>
          </a:xfrm>
        </p:spPr>
        <p:txBody>
          <a:bodyPr/>
          <a:lstStyle/>
          <a:p>
            <a:pPr algn="ctr"/>
            <a:r>
              <a:rPr lang="en-US" sz="4000" dirty="0"/>
              <a:t>Presentation on Financial Statements</a:t>
            </a:r>
          </a:p>
          <a:p>
            <a:pPr algn="ctr"/>
            <a:r>
              <a:rPr lang="en-US" sz="2500" spc="-150" dirty="0">
                <a:ln w="3175">
                  <a:noFill/>
                </a:ln>
                <a:solidFill>
                  <a:schemeClr val="tx1">
                    <a:lumMod val="50000"/>
                    <a:lumOff val="50000"/>
                  </a:schemeClr>
                </a:solidFill>
                <a:cs typeface="Arial" charset="0"/>
              </a:rPr>
              <a:t>For the year ended on  31 March 2024</a:t>
            </a:r>
          </a:p>
          <a:p>
            <a:pPr algn="ctr"/>
            <a:endParaRPr lang="en-US" dirty="0"/>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468142C-7815-51FE-8C8A-00786BDF8022}"/>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255626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3"/>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pPr algn="ctr"/>
            <a:r>
              <a:rPr lang="en-US" sz="3600" kern="0" dirty="0">
                <a:solidFill>
                  <a:schemeClr val="accent2">
                    <a:lumMod val="50000"/>
                  </a:schemeClr>
                </a:solidFill>
                <a:latin typeface="+mn-lt"/>
              </a:rPr>
              <a:t>Investment Portfolio</a:t>
            </a: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92408CE-939E-1CCF-504E-4B4D855F244B}"/>
              </a:ext>
            </a:extLst>
          </p:cNvPr>
          <p:cNvSpPr>
            <a:spLocks noGrp="1"/>
          </p:cNvSpPr>
          <p:nvPr>
            <p:ph type="sldNum" sz="quarter" idx="12"/>
          </p:nvPr>
        </p:nvSpPr>
        <p:spPr/>
        <p:txBody>
          <a:bodyPr/>
          <a:lstStyle/>
          <a:p>
            <a:fld id="{70EC9206-40C2-4988-907B-F68DF1318569}" type="slidenum">
              <a:rPr lang="en-US" smtClean="0"/>
              <a:pPr/>
              <a:t>2</a:t>
            </a:fld>
            <a:endParaRPr lang="en-US" dirty="0"/>
          </a:p>
        </p:txBody>
      </p:sp>
      <p:graphicFrame>
        <p:nvGraphicFramePr>
          <p:cNvPr id="7" name="Table 6">
            <a:extLst>
              <a:ext uri="{FF2B5EF4-FFF2-40B4-BE49-F238E27FC236}">
                <a16:creationId xmlns:a16="http://schemas.microsoft.com/office/drawing/2014/main" id="{212D5767-92A5-122A-FBFC-1FA85BF0BA9F}"/>
              </a:ext>
            </a:extLst>
          </p:cNvPr>
          <p:cNvGraphicFramePr>
            <a:graphicFrameLocks noGrp="1"/>
          </p:cNvGraphicFramePr>
          <p:nvPr>
            <p:extLst>
              <p:ext uri="{D42A27DB-BD31-4B8C-83A1-F6EECF244321}">
                <p14:modId xmlns:p14="http://schemas.microsoft.com/office/powerpoint/2010/main" val="533885539"/>
              </p:ext>
            </p:extLst>
          </p:nvPr>
        </p:nvGraphicFramePr>
        <p:xfrm>
          <a:off x="189295" y="1459055"/>
          <a:ext cx="5665555" cy="4230657"/>
        </p:xfrm>
        <a:graphic>
          <a:graphicData uri="http://schemas.openxmlformats.org/drawingml/2006/table">
            <a:tbl>
              <a:tblPr firstRow="1" bandRow="1">
                <a:tableStyleId>{F5AB1C69-6EDB-4FF4-983F-18BD219EF322}</a:tableStyleId>
              </a:tblPr>
              <a:tblGrid>
                <a:gridCol w="489018">
                  <a:extLst>
                    <a:ext uri="{9D8B030D-6E8A-4147-A177-3AD203B41FA5}">
                      <a16:colId xmlns:a16="http://schemas.microsoft.com/office/drawing/2014/main" val="3449551463"/>
                    </a:ext>
                  </a:extLst>
                </a:gridCol>
                <a:gridCol w="2488890">
                  <a:extLst>
                    <a:ext uri="{9D8B030D-6E8A-4147-A177-3AD203B41FA5}">
                      <a16:colId xmlns:a16="http://schemas.microsoft.com/office/drawing/2014/main" val="1455384721"/>
                    </a:ext>
                  </a:extLst>
                </a:gridCol>
                <a:gridCol w="718280">
                  <a:extLst>
                    <a:ext uri="{9D8B030D-6E8A-4147-A177-3AD203B41FA5}">
                      <a16:colId xmlns:a16="http://schemas.microsoft.com/office/drawing/2014/main" val="4289359405"/>
                    </a:ext>
                  </a:extLst>
                </a:gridCol>
                <a:gridCol w="1281437">
                  <a:extLst>
                    <a:ext uri="{9D8B030D-6E8A-4147-A177-3AD203B41FA5}">
                      <a16:colId xmlns:a16="http://schemas.microsoft.com/office/drawing/2014/main" val="3809211228"/>
                    </a:ext>
                  </a:extLst>
                </a:gridCol>
                <a:gridCol w="687930">
                  <a:extLst>
                    <a:ext uri="{9D8B030D-6E8A-4147-A177-3AD203B41FA5}">
                      <a16:colId xmlns:a16="http://schemas.microsoft.com/office/drawing/2014/main" val="1969928956"/>
                    </a:ext>
                  </a:extLst>
                </a:gridCol>
              </a:tblGrid>
              <a:tr h="318588">
                <a:tc rowSpan="2">
                  <a:txBody>
                    <a:bodyPr/>
                    <a:lstStyle/>
                    <a:p>
                      <a:pPr algn="ctr" rtl="0" fontAlgn="b"/>
                      <a:r>
                        <a:rPr lang="en-US" sz="1300" b="1" u="none" strike="noStrike" dirty="0">
                          <a:solidFill>
                            <a:srgbClr val="FFFFFF"/>
                          </a:solidFill>
                          <a:effectLst/>
                        </a:rPr>
                        <a:t>S. No.</a:t>
                      </a:r>
                      <a:endParaRPr lang="en-US" sz="1300" b="1" i="0" u="none" strike="noStrike" dirty="0">
                        <a:solidFill>
                          <a:srgbClr val="FFFFFF"/>
                        </a:solidFill>
                        <a:effectLst/>
                        <a:latin typeface="Calibri" panose="020F0502020204030204" pitchFamily="34" charset="0"/>
                      </a:endParaRPr>
                    </a:p>
                  </a:txBody>
                  <a:tcPr marL="7380" marR="7380" marT="7380" marB="0" anchor="b">
                    <a:solidFill>
                      <a:schemeClr val="tx2"/>
                    </a:solidFill>
                  </a:tcPr>
                </a:tc>
                <a:tc rowSpan="2">
                  <a:txBody>
                    <a:bodyPr/>
                    <a:lstStyle/>
                    <a:p>
                      <a:pPr algn="l" rtl="0" fontAlgn="b"/>
                      <a:r>
                        <a:rPr lang="en-US" sz="1300" b="1" u="none" strike="noStrike" dirty="0">
                          <a:solidFill>
                            <a:srgbClr val="FFFFFF"/>
                          </a:solidFill>
                          <a:effectLst/>
                        </a:rPr>
                        <a:t>Name of Company</a:t>
                      </a:r>
                      <a:endParaRPr lang="en-US" sz="1300" b="1" i="0" u="none" strike="noStrike" dirty="0">
                        <a:solidFill>
                          <a:srgbClr val="FFFFFF"/>
                        </a:solidFill>
                        <a:effectLst/>
                        <a:latin typeface="Calibri" panose="020F0502020204030204" pitchFamily="34" charset="0"/>
                      </a:endParaRPr>
                    </a:p>
                  </a:txBody>
                  <a:tcPr marL="7380" marR="7380" marT="7380" marB="0" anchor="b">
                    <a:solidFill>
                      <a:schemeClr val="tx2"/>
                    </a:solidFill>
                  </a:tcPr>
                </a:tc>
                <a:tc rowSpan="2">
                  <a:txBody>
                    <a:bodyPr/>
                    <a:lstStyle/>
                    <a:p>
                      <a:pPr algn="ctr" rtl="0" fontAlgn="b"/>
                      <a:r>
                        <a:rPr lang="en-US" sz="1300" b="1" u="none" strike="noStrike" dirty="0">
                          <a:solidFill>
                            <a:srgbClr val="FFFFFF"/>
                          </a:solidFill>
                          <a:effectLst/>
                        </a:rPr>
                        <a:t>% Stake </a:t>
                      </a:r>
                      <a:endParaRPr lang="en-US" sz="1300" b="1" i="0" u="none" strike="noStrike" dirty="0">
                        <a:solidFill>
                          <a:srgbClr val="FFFFFF"/>
                        </a:solidFill>
                        <a:effectLst/>
                        <a:latin typeface="Calibri" panose="020F0502020204030204" pitchFamily="34" charset="0"/>
                      </a:endParaRPr>
                    </a:p>
                  </a:txBody>
                  <a:tcPr marL="7380" marR="7380" marT="7380" marB="0" anchor="b">
                    <a:solidFill>
                      <a:schemeClr val="tx2"/>
                    </a:solidFill>
                  </a:tcPr>
                </a:tc>
                <a:tc>
                  <a:txBody>
                    <a:bodyPr/>
                    <a:lstStyle/>
                    <a:p>
                      <a:pPr algn="ctr" rtl="0" fontAlgn="b"/>
                      <a:r>
                        <a:rPr lang="en-US" sz="1300" b="1" u="none" strike="noStrike">
                          <a:solidFill>
                            <a:srgbClr val="FFFFFF"/>
                          </a:solidFill>
                          <a:effectLst/>
                        </a:rPr>
                        <a:t>Carrying Value  </a:t>
                      </a:r>
                      <a:endParaRPr lang="en-US" sz="1300" b="1" i="0" u="none" strike="noStrike">
                        <a:solidFill>
                          <a:srgbClr val="FFFFFF"/>
                        </a:solidFill>
                        <a:effectLst/>
                        <a:latin typeface="Calibri" panose="020F0502020204030204" pitchFamily="34" charset="0"/>
                      </a:endParaRPr>
                    </a:p>
                  </a:txBody>
                  <a:tcPr marL="7380" marR="7380" marT="7380" marB="0" anchor="b">
                    <a:solidFill>
                      <a:schemeClr val="tx2"/>
                    </a:solidFill>
                  </a:tcPr>
                </a:tc>
                <a:tc rowSpan="2">
                  <a:txBody>
                    <a:bodyPr/>
                    <a:lstStyle/>
                    <a:p>
                      <a:pPr algn="ctr" rtl="0" fontAlgn="b"/>
                      <a:r>
                        <a:rPr lang="en-US" sz="1300" b="1" u="none" strike="noStrike">
                          <a:solidFill>
                            <a:srgbClr val="FFFFFF"/>
                          </a:solidFill>
                          <a:effectLst/>
                        </a:rPr>
                        <a:t>% of CV </a:t>
                      </a:r>
                      <a:endParaRPr lang="en-US" sz="1300" b="1" i="0" u="none" strike="noStrike">
                        <a:solidFill>
                          <a:srgbClr val="FFFFFF"/>
                        </a:solidFill>
                        <a:effectLst/>
                        <a:latin typeface="Calibri" panose="020F0502020204030204" pitchFamily="34" charset="0"/>
                      </a:endParaRPr>
                    </a:p>
                  </a:txBody>
                  <a:tcPr marL="7380" marR="7380" marT="7380" marB="0" anchor="b">
                    <a:solidFill>
                      <a:schemeClr val="tx2"/>
                    </a:solidFill>
                  </a:tcPr>
                </a:tc>
                <a:extLst>
                  <a:ext uri="{0D108BD9-81ED-4DB2-BD59-A6C34878D82A}">
                    <a16:rowId xmlns:a16="http://schemas.microsoft.com/office/drawing/2014/main" val="1722208102"/>
                  </a:ext>
                </a:extLst>
              </a:tr>
              <a:tr h="2085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1300" b="1" u="none" strike="noStrike" dirty="0">
                          <a:solidFill>
                            <a:srgbClr val="FFFFFF"/>
                          </a:solidFill>
                          <a:effectLst/>
                        </a:rPr>
                        <a:t>(OMR)</a:t>
                      </a:r>
                      <a:endParaRPr lang="en-US" sz="1300" b="1" i="0" u="none" strike="noStrike" dirty="0">
                        <a:solidFill>
                          <a:srgbClr val="FFFFFF"/>
                        </a:solidFill>
                        <a:effectLst/>
                        <a:latin typeface="Calibri" panose="020F0502020204030204" pitchFamily="34" charset="0"/>
                      </a:endParaRPr>
                    </a:p>
                  </a:txBody>
                  <a:tcPr marL="7380" marR="7380" marT="7380" marB="0" anchor="b">
                    <a:solidFill>
                      <a:schemeClr val="tx2"/>
                    </a:solidFill>
                  </a:tcPr>
                </a:tc>
                <a:tc vMerge="1">
                  <a:txBody>
                    <a:bodyPr/>
                    <a:lstStyle/>
                    <a:p>
                      <a:endParaRPr lang="en-US"/>
                    </a:p>
                  </a:txBody>
                  <a:tcPr/>
                </a:tc>
                <a:extLst>
                  <a:ext uri="{0D108BD9-81ED-4DB2-BD59-A6C34878D82A}">
                    <a16:rowId xmlns:a16="http://schemas.microsoft.com/office/drawing/2014/main" val="2755763182"/>
                  </a:ext>
                </a:extLst>
              </a:tr>
              <a:tr h="318588">
                <a:tc>
                  <a:txBody>
                    <a:bodyPr/>
                    <a:lstStyle/>
                    <a:p>
                      <a:pPr algn="l" fontAlgn="b"/>
                      <a:r>
                        <a:rPr lang="en-US" sz="1300" b="1" i="0" u="none" strike="noStrike" dirty="0">
                          <a:solidFill>
                            <a:srgbClr val="000000"/>
                          </a:solidFill>
                          <a:effectLst/>
                          <a:latin typeface="Calibri" panose="020F0502020204030204" pitchFamily="34" charset="0"/>
                        </a:rPr>
                        <a:t>A.</a:t>
                      </a:r>
                    </a:p>
                  </a:txBody>
                  <a:tcPr marL="7620" marR="7620" marT="7620" marB="0" anchor="b"/>
                </a:tc>
                <a:tc>
                  <a:txBody>
                    <a:bodyPr/>
                    <a:lstStyle/>
                    <a:p>
                      <a:pPr algn="l" fontAlgn="b"/>
                      <a:r>
                        <a:rPr lang="en-US" sz="1300" b="1" i="0" u="none" strike="noStrike" dirty="0">
                          <a:solidFill>
                            <a:srgbClr val="000000"/>
                          </a:solidFill>
                          <a:effectLst/>
                          <a:latin typeface="Calibri" panose="020F0502020204030204" pitchFamily="34" charset="0"/>
                        </a:rPr>
                        <a:t>Associate - Group Carrying Value </a:t>
                      </a:r>
                    </a:p>
                  </a:txBody>
                  <a:tcPr marL="7620" marR="7620" marT="7620" marB="0" anchor="b"/>
                </a:tc>
                <a:tc>
                  <a:txBody>
                    <a:bodyPr/>
                    <a:lstStyle/>
                    <a:p>
                      <a:pPr algn="l" fontAlgn="b"/>
                      <a:endParaRPr lang="en-US" sz="13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                     30,915 </a:t>
                      </a:r>
                    </a:p>
                  </a:txBody>
                  <a:tcPr marL="7620" marR="7620" marT="7620" marB="0" anchor="b"/>
                </a:tc>
                <a:tc>
                  <a:txBody>
                    <a:bodyPr/>
                    <a:lstStyle/>
                    <a:p>
                      <a:pPr algn="r" fontAlgn="b"/>
                      <a:r>
                        <a:rPr lang="en-US" sz="1300" b="1" i="0" u="none" strike="noStrike">
                          <a:solidFill>
                            <a:srgbClr val="000000"/>
                          </a:solidFill>
                          <a:effectLst/>
                          <a:latin typeface="Calibri" panose="020F0502020204030204" pitchFamily="34" charset="0"/>
                        </a:rPr>
                        <a:t>64.7%</a:t>
                      </a:r>
                    </a:p>
                  </a:txBody>
                  <a:tcPr marL="7620" marR="7620" marT="7620" marB="0" anchor="b"/>
                </a:tc>
                <a:extLst>
                  <a:ext uri="{0D108BD9-81ED-4DB2-BD59-A6C34878D82A}">
                    <a16:rowId xmlns:a16="http://schemas.microsoft.com/office/drawing/2014/main" val="519137327"/>
                  </a:ext>
                </a:extLst>
              </a:tr>
              <a:tr h="229310">
                <a:tc>
                  <a:txBody>
                    <a:bodyPr/>
                    <a:lstStyle/>
                    <a:p>
                      <a:pPr algn="l" fontAlgn="b"/>
                      <a:r>
                        <a:rPr lang="en-US" sz="1300" b="0" i="0" u="none" strike="noStrike" dirty="0">
                          <a:solidFill>
                            <a:srgbClr val="000000"/>
                          </a:solidFill>
                          <a:effectLst/>
                          <a:latin typeface="Calibri" panose="020F0502020204030204" pitchFamily="34" charset="0"/>
                        </a:rPr>
                        <a:t>A-1</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Oman Chlorine SAOG</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22.11%</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7,852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16.4%</a:t>
                      </a:r>
                    </a:p>
                  </a:txBody>
                  <a:tcPr marL="7620" marR="7620" marT="7620" marB="0" anchor="b"/>
                </a:tc>
                <a:extLst>
                  <a:ext uri="{0D108BD9-81ED-4DB2-BD59-A6C34878D82A}">
                    <a16:rowId xmlns:a16="http://schemas.microsoft.com/office/drawing/2014/main" val="2358139000"/>
                  </a:ext>
                </a:extLst>
              </a:tr>
              <a:tr h="229310">
                <a:tc>
                  <a:txBody>
                    <a:bodyPr/>
                    <a:lstStyle/>
                    <a:p>
                      <a:pPr algn="l" fontAlgn="b"/>
                      <a:r>
                        <a:rPr lang="en-US" sz="1300" b="0" i="0" u="none" strike="noStrike" dirty="0">
                          <a:solidFill>
                            <a:srgbClr val="000000"/>
                          </a:solidFill>
                          <a:effectLst/>
                          <a:latin typeface="Calibri" panose="020F0502020204030204" pitchFamily="34" charset="0"/>
                        </a:rPr>
                        <a:t>A-2</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National Detergent SAOG</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25.24%</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5,323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11.1%</a:t>
                      </a:r>
                    </a:p>
                  </a:txBody>
                  <a:tcPr marL="7620" marR="7620" marT="7620" marB="0" anchor="b"/>
                </a:tc>
                <a:extLst>
                  <a:ext uri="{0D108BD9-81ED-4DB2-BD59-A6C34878D82A}">
                    <a16:rowId xmlns:a16="http://schemas.microsoft.com/office/drawing/2014/main" val="1179085039"/>
                  </a:ext>
                </a:extLst>
              </a:tr>
              <a:tr h="229310">
                <a:tc>
                  <a:txBody>
                    <a:bodyPr/>
                    <a:lstStyle/>
                    <a:p>
                      <a:pPr algn="l" fontAlgn="b"/>
                      <a:r>
                        <a:rPr lang="en-US" sz="1300" b="0" i="0" u="none" strike="noStrike" dirty="0">
                          <a:solidFill>
                            <a:srgbClr val="000000"/>
                          </a:solidFill>
                          <a:effectLst/>
                          <a:latin typeface="Calibri" panose="020F0502020204030204" pitchFamily="34" charset="0"/>
                        </a:rPr>
                        <a:t>A-3</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Arabia Falcon Insurance SAOG</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22.62%</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4,918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10.3%</a:t>
                      </a:r>
                    </a:p>
                  </a:txBody>
                  <a:tcPr marL="7620" marR="7620" marT="7620" marB="0" anchor="b"/>
                </a:tc>
                <a:extLst>
                  <a:ext uri="{0D108BD9-81ED-4DB2-BD59-A6C34878D82A}">
                    <a16:rowId xmlns:a16="http://schemas.microsoft.com/office/drawing/2014/main" val="2831579533"/>
                  </a:ext>
                </a:extLst>
              </a:tr>
              <a:tr h="229310">
                <a:tc>
                  <a:txBody>
                    <a:bodyPr/>
                    <a:lstStyle/>
                    <a:p>
                      <a:pPr algn="l" fontAlgn="b"/>
                      <a:r>
                        <a:rPr lang="en-US" sz="1300" b="0" i="0" u="none" strike="noStrike" dirty="0">
                          <a:solidFill>
                            <a:srgbClr val="000000"/>
                          </a:solidFill>
                          <a:effectLst/>
                          <a:latin typeface="Calibri" panose="020F0502020204030204" pitchFamily="34" charset="0"/>
                        </a:rPr>
                        <a:t>A-4</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Alruwad School SAOC</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43.51%</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4,266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8.9%</a:t>
                      </a:r>
                    </a:p>
                  </a:txBody>
                  <a:tcPr marL="7620" marR="7620" marT="7620" marB="0" anchor="b"/>
                </a:tc>
                <a:extLst>
                  <a:ext uri="{0D108BD9-81ED-4DB2-BD59-A6C34878D82A}">
                    <a16:rowId xmlns:a16="http://schemas.microsoft.com/office/drawing/2014/main" val="3985929394"/>
                  </a:ext>
                </a:extLst>
              </a:tr>
              <a:tr h="229310">
                <a:tc>
                  <a:txBody>
                    <a:bodyPr/>
                    <a:lstStyle/>
                    <a:p>
                      <a:pPr algn="l" fontAlgn="b"/>
                      <a:r>
                        <a:rPr lang="en-US" sz="1300" b="0" i="0" u="none" strike="noStrike" dirty="0">
                          <a:solidFill>
                            <a:srgbClr val="000000"/>
                          </a:solidFill>
                          <a:effectLst/>
                          <a:latin typeface="Calibri" panose="020F0502020204030204" pitchFamily="34" charset="0"/>
                        </a:rPr>
                        <a:t>A-5</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Voltamp Energy SAOG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24.68%</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4,068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8.5%</a:t>
                      </a:r>
                    </a:p>
                  </a:txBody>
                  <a:tcPr marL="7620" marR="7620" marT="7620" marB="0" anchor="b"/>
                </a:tc>
                <a:extLst>
                  <a:ext uri="{0D108BD9-81ED-4DB2-BD59-A6C34878D82A}">
                    <a16:rowId xmlns:a16="http://schemas.microsoft.com/office/drawing/2014/main" val="3879907467"/>
                  </a:ext>
                </a:extLst>
              </a:tr>
              <a:tr h="229310">
                <a:tc>
                  <a:txBody>
                    <a:bodyPr/>
                    <a:lstStyle/>
                    <a:p>
                      <a:pPr algn="l" fontAlgn="b"/>
                      <a:r>
                        <a:rPr lang="en-US" sz="1300" b="0" i="0" u="none" strike="noStrike" dirty="0">
                          <a:solidFill>
                            <a:srgbClr val="000000"/>
                          </a:solidFill>
                          <a:effectLst/>
                          <a:latin typeface="Calibri" panose="020F0502020204030204" pitchFamily="34" charset="0"/>
                        </a:rPr>
                        <a:t>A-6</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National Biscuit SAOG</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29.22%</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2,383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5.0%</a:t>
                      </a:r>
                    </a:p>
                  </a:txBody>
                  <a:tcPr marL="7620" marR="7620" marT="7620" marB="0" anchor="b"/>
                </a:tc>
                <a:extLst>
                  <a:ext uri="{0D108BD9-81ED-4DB2-BD59-A6C34878D82A}">
                    <a16:rowId xmlns:a16="http://schemas.microsoft.com/office/drawing/2014/main" val="1715382553"/>
                  </a:ext>
                </a:extLst>
              </a:tr>
              <a:tr h="229310">
                <a:tc>
                  <a:txBody>
                    <a:bodyPr/>
                    <a:lstStyle/>
                    <a:p>
                      <a:pPr algn="l" fontAlgn="b"/>
                      <a:r>
                        <a:rPr lang="en-US" sz="1300" b="0" i="0" u="none" strike="noStrike" dirty="0">
                          <a:solidFill>
                            <a:srgbClr val="000000"/>
                          </a:solidFill>
                          <a:effectLst/>
                          <a:latin typeface="Calibri" panose="020F0502020204030204" pitchFamily="34" charset="0"/>
                        </a:rPr>
                        <a:t>A-7</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Al Maha Ceramics SAOG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18.74%</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2,105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4.4%</a:t>
                      </a:r>
                    </a:p>
                  </a:txBody>
                  <a:tcPr marL="7620" marR="7620" marT="7620" marB="0" anchor="b"/>
                </a:tc>
                <a:extLst>
                  <a:ext uri="{0D108BD9-81ED-4DB2-BD59-A6C34878D82A}">
                    <a16:rowId xmlns:a16="http://schemas.microsoft.com/office/drawing/2014/main" val="2515219453"/>
                  </a:ext>
                </a:extLst>
              </a:tr>
              <a:tr h="229310">
                <a:tc>
                  <a:txBody>
                    <a:bodyPr/>
                    <a:lstStyle/>
                    <a:p>
                      <a:pPr algn="l" fontAlgn="b"/>
                      <a:r>
                        <a:rPr lang="en-US" sz="1300" b="1" i="0" u="none" strike="noStrike" dirty="0">
                          <a:solidFill>
                            <a:srgbClr val="000000"/>
                          </a:solidFill>
                          <a:effectLst/>
                          <a:latin typeface="Calibri" panose="020F0502020204030204" pitchFamily="34" charset="0"/>
                        </a:rPr>
                        <a:t>B. </a:t>
                      </a:r>
                    </a:p>
                  </a:txBody>
                  <a:tcPr marL="7620" marR="7620" marT="7620" marB="0" anchor="b"/>
                </a:tc>
                <a:tc>
                  <a:txBody>
                    <a:bodyPr/>
                    <a:lstStyle/>
                    <a:p>
                      <a:pPr algn="l" fontAlgn="b"/>
                      <a:r>
                        <a:rPr lang="en-US" sz="1300" b="1" i="0" u="none" strike="noStrike" dirty="0">
                          <a:solidFill>
                            <a:srgbClr val="000000"/>
                          </a:solidFill>
                          <a:effectLst/>
                          <a:latin typeface="Calibri" panose="020F0502020204030204" pitchFamily="34" charset="0"/>
                        </a:rPr>
                        <a:t>Investment at Fair Value- Group Carrying Value </a:t>
                      </a:r>
                    </a:p>
                  </a:txBody>
                  <a:tcPr marL="7620" marR="7620" marT="7620" marB="0" anchor="b"/>
                </a:tc>
                <a:tc>
                  <a:txBody>
                    <a:bodyPr/>
                    <a:lstStyle/>
                    <a:p>
                      <a:pPr algn="l" fontAlgn="b"/>
                      <a:endParaRPr lang="en-US" sz="13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13,241 </a:t>
                      </a: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27.7%</a:t>
                      </a:r>
                    </a:p>
                  </a:txBody>
                  <a:tcPr marL="7620" marR="7620" marT="7620" marB="0" anchor="b"/>
                </a:tc>
                <a:extLst>
                  <a:ext uri="{0D108BD9-81ED-4DB2-BD59-A6C34878D82A}">
                    <a16:rowId xmlns:a16="http://schemas.microsoft.com/office/drawing/2014/main" val="2375632777"/>
                  </a:ext>
                </a:extLst>
              </a:tr>
              <a:tr h="229310">
                <a:tc>
                  <a:txBody>
                    <a:bodyPr/>
                    <a:lstStyle/>
                    <a:p>
                      <a:pPr algn="l" fontAlgn="b"/>
                      <a:r>
                        <a:rPr lang="en-US" sz="1300" b="0" i="0" u="none" strike="noStrike" dirty="0">
                          <a:solidFill>
                            <a:srgbClr val="000000"/>
                          </a:solidFill>
                          <a:effectLst/>
                          <a:latin typeface="Calibri" panose="020F0502020204030204" pitchFamily="34" charset="0"/>
                        </a:rPr>
                        <a:t>B-1</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Bank Dhofar SAOG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1.51%</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7,250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15.2%</a:t>
                      </a:r>
                    </a:p>
                  </a:txBody>
                  <a:tcPr marL="7620" marR="7620" marT="7620" marB="0" anchor="b"/>
                </a:tc>
                <a:extLst>
                  <a:ext uri="{0D108BD9-81ED-4DB2-BD59-A6C34878D82A}">
                    <a16:rowId xmlns:a16="http://schemas.microsoft.com/office/drawing/2014/main" val="3011240367"/>
                  </a:ext>
                </a:extLst>
              </a:tr>
              <a:tr h="229310">
                <a:tc>
                  <a:txBody>
                    <a:bodyPr/>
                    <a:lstStyle/>
                    <a:p>
                      <a:pPr algn="l" fontAlgn="b"/>
                      <a:r>
                        <a:rPr lang="en-US" sz="1300" b="0" i="0" u="none" strike="noStrike" dirty="0">
                          <a:solidFill>
                            <a:srgbClr val="000000"/>
                          </a:solidFill>
                          <a:effectLst/>
                          <a:latin typeface="Calibri" panose="020F0502020204030204" pitchFamily="34" charset="0"/>
                        </a:rPr>
                        <a:t>B-2</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DIDIC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6.83%</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5,875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12.3%</a:t>
                      </a:r>
                    </a:p>
                  </a:txBody>
                  <a:tcPr marL="7620" marR="7620" marT="7620" marB="0" anchor="b"/>
                </a:tc>
                <a:extLst>
                  <a:ext uri="{0D108BD9-81ED-4DB2-BD59-A6C34878D82A}">
                    <a16:rowId xmlns:a16="http://schemas.microsoft.com/office/drawing/2014/main" val="4016131581"/>
                  </a:ext>
                </a:extLst>
              </a:tr>
              <a:tr h="229310">
                <a:tc>
                  <a:txBody>
                    <a:bodyPr/>
                    <a:lstStyle/>
                    <a:p>
                      <a:pPr algn="l" fontAlgn="b"/>
                      <a:r>
                        <a:rPr lang="en-US" sz="1300" b="0" i="0" u="none" strike="noStrike" dirty="0">
                          <a:solidFill>
                            <a:srgbClr val="000000"/>
                          </a:solidFill>
                          <a:effectLst/>
                          <a:latin typeface="Calibri" panose="020F0502020204030204" pitchFamily="34" charset="0"/>
                        </a:rPr>
                        <a:t>B-3</a:t>
                      </a:r>
                    </a:p>
                  </a:txBody>
                  <a:tcPr marL="7620" marR="7620" marT="7620" marB="0" anchor="b"/>
                </a:tc>
                <a:tc>
                  <a:txBody>
                    <a:bodyPr/>
                    <a:lstStyle/>
                    <a:p>
                      <a:pPr algn="l" fontAlgn="b"/>
                      <a:r>
                        <a:rPr lang="en-US" sz="1300" b="0" i="0" u="none" strike="noStrike" dirty="0">
                          <a:solidFill>
                            <a:srgbClr val="000000"/>
                          </a:solidFill>
                          <a:effectLst/>
                          <a:latin typeface="Calibri" panose="020F0502020204030204" pitchFamily="34" charset="0"/>
                        </a:rPr>
                        <a:t>Others </a:t>
                      </a:r>
                    </a:p>
                  </a:txBody>
                  <a:tcPr marL="7620" marR="7620" marT="7620" marB="0" anchor="b"/>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116 </a:t>
                      </a:r>
                    </a:p>
                  </a:txBody>
                  <a:tcPr marL="7620" marR="7620" marT="7620" marB="0" anchor="b"/>
                </a:tc>
                <a:tc>
                  <a:txBody>
                    <a:bodyPr/>
                    <a:lstStyle/>
                    <a:p>
                      <a:pPr algn="r" fontAlgn="b"/>
                      <a:r>
                        <a:rPr lang="en-US" sz="1300" b="0" i="0" u="none" strike="noStrike" dirty="0">
                          <a:solidFill>
                            <a:srgbClr val="000000"/>
                          </a:solidFill>
                          <a:effectLst/>
                          <a:latin typeface="Calibri" panose="020F0502020204030204" pitchFamily="34" charset="0"/>
                        </a:rPr>
                        <a:t>0.2%</a:t>
                      </a:r>
                    </a:p>
                  </a:txBody>
                  <a:tcPr marL="7620" marR="7620" marT="7620" marB="0" anchor="b"/>
                </a:tc>
                <a:extLst>
                  <a:ext uri="{0D108BD9-81ED-4DB2-BD59-A6C34878D82A}">
                    <a16:rowId xmlns:a16="http://schemas.microsoft.com/office/drawing/2014/main" val="3863484393"/>
                  </a:ext>
                </a:extLst>
              </a:tr>
              <a:tr h="229310">
                <a:tc>
                  <a:txBody>
                    <a:bodyPr/>
                    <a:lstStyle/>
                    <a:p>
                      <a:pPr algn="l" fontAlgn="b"/>
                      <a:r>
                        <a:rPr lang="en-US" sz="1300" b="1" i="0" u="none" strike="noStrike" dirty="0">
                          <a:solidFill>
                            <a:srgbClr val="000000"/>
                          </a:solidFill>
                          <a:effectLst/>
                          <a:latin typeface="Calibri" panose="020F0502020204030204" pitchFamily="34" charset="0"/>
                        </a:rPr>
                        <a:t>C. </a:t>
                      </a:r>
                    </a:p>
                  </a:txBody>
                  <a:tcPr marL="7620" marR="7620" marT="7620" marB="0" anchor="b"/>
                </a:tc>
                <a:tc>
                  <a:txBody>
                    <a:bodyPr/>
                    <a:lstStyle/>
                    <a:p>
                      <a:pPr algn="l" fontAlgn="b"/>
                      <a:r>
                        <a:rPr lang="en-US" sz="1300" b="1" i="0" u="none" strike="noStrike" dirty="0">
                          <a:solidFill>
                            <a:srgbClr val="000000"/>
                          </a:solidFill>
                          <a:effectLst/>
                          <a:latin typeface="Calibri" panose="020F0502020204030204" pitchFamily="34" charset="0"/>
                        </a:rPr>
                        <a:t>Real Estate </a:t>
                      </a:r>
                    </a:p>
                  </a:txBody>
                  <a:tcPr marL="7620" marR="7620" marT="7620" marB="0" anchor="b"/>
                </a:tc>
                <a:tc>
                  <a:txBody>
                    <a:bodyPr/>
                    <a:lstStyle/>
                    <a:p>
                      <a:pPr algn="l" fontAlgn="b"/>
                      <a:endParaRPr lang="en-US" sz="13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                       2,274 </a:t>
                      </a:r>
                    </a:p>
                  </a:txBody>
                  <a:tcPr marL="7620" marR="7620" marT="7620" marB="0" anchor="b"/>
                </a:tc>
                <a:tc>
                  <a:txBody>
                    <a:bodyPr/>
                    <a:lstStyle/>
                    <a:p>
                      <a:pPr algn="r" fontAlgn="b"/>
                      <a:r>
                        <a:rPr lang="en-US" sz="1300" b="1" i="0" u="none" strike="noStrike">
                          <a:solidFill>
                            <a:srgbClr val="000000"/>
                          </a:solidFill>
                          <a:effectLst/>
                          <a:latin typeface="Calibri" panose="020F0502020204030204" pitchFamily="34" charset="0"/>
                        </a:rPr>
                        <a:t>4.8%</a:t>
                      </a:r>
                    </a:p>
                  </a:txBody>
                  <a:tcPr marL="7620" marR="7620" marT="7620" marB="0" anchor="b"/>
                </a:tc>
                <a:extLst>
                  <a:ext uri="{0D108BD9-81ED-4DB2-BD59-A6C34878D82A}">
                    <a16:rowId xmlns:a16="http://schemas.microsoft.com/office/drawing/2014/main" val="359424442"/>
                  </a:ext>
                </a:extLst>
              </a:tr>
              <a:tr h="229310">
                <a:tc>
                  <a:txBody>
                    <a:bodyPr/>
                    <a:lstStyle/>
                    <a:p>
                      <a:pPr algn="l" fontAlgn="b"/>
                      <a:r>
                        <a:rPr lang="en-US" sz="1300" b="1" i="0" u="none" strike="noStrike" dirty="0">
                          <a:solidFill>
                            <a:srgbClr val="000000"/>
                          </a:solidFill>
                          <a:effectLst/>
                          <a:latin typeface="Calibri" panose="020F0502020204030204" pitchFamily="34" charset="0"/>
                        </a:rPr>
                        <a:t>D. </a:t>
                      </a:r>
                    </a:p>
                  </a:txBody>
                  <a:tcPr marL="7620" marR="7620" marT="7620" marB="0" anchor="b"/>
                </a:tc>
                <a:tc>
                  <a:txBody>
                    <a:bodyPr/>
                    <a:lstStyle/>
                    <a:p>
                      <a:pPr algn="l" fontAlgn="b"/>
                      <a:r>
                        <a:rPr lang="en-US" sz="1300" b="1" i="0" u="none" strike="noStrike">
                          <a:solidFill>
                            <a:srgbClr val="000000"/>
                          </a:solidFill>
                          <a:effectLst/>
                          <a:latin typeface="Calibri" panose="020F0502020204030204" pitchFamily="34" charset="0"/>
                        </a:rPr>
                        <a:t>Receivable and other assets </a:t>
                      </a:r>
                    </a:p>
                  </a:txBody>
                  <a:tcPr marL="7620" marR="7620" marT="7620" marB="0" anchor="b"/>
                </a:tc>
                <a:tc>
                  <a:txBody>
                    <a:bodyPr/>
                    <a:lstStyle/>
                    <a:p>
                      <a:pPr algn="l" fontAlgn="b"/>
                      <a:endParaRPr lang="en-US" sz="13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                       1,348 </a:t>
                      </a:r>
                    </a:p>
                  </a:txBody>
                  <a:tcPr marL="7620" marR="7620" marT="7620" marB="0" anchor="b"/>
                </a:tc>
                <a:tc>
                  <a:txBody>
                    <a:bodyPr/>
                    <a:lstStyle/>
                    <a:p>
                      <a:pPr algn="r" fontAlgn="b"/>
                      <a:r>
                        <a:rPr lang="en-US" sz="1300" b="1" i="0" u="none" strike="noStrike">
                          <a:solidFill>
                            <a:srgbClr val="000000"/>
                          </a:solidFill>
                          <a:effectLst/>
                          <a:latin typeface="Calibri" panose="020F0502020204030204" pitchFamily="34" charset="0"/>
                        </a:rPr>
                        <a:t>2.8%</a:t>
                      </a:r>
                    </a:p>
                  </a:txBody>
                  <a:tcPr marL="7620" marR="7620" marT="7620" marB="0" anchor="b"/>
                </a:tc>
                <a:extLst>
                  <a:ext uri="{0D108BD9-81ED-4DB2-BD59-A6C34878D82A}">
                    <a16:rowId xmlns:a16="http://schemas.microsoft.com/office/drawing/2014/main" val="3206814842"/>
                  </a:ext>
                </a:extLst>
              </a:tr>
              <a:tr h="229310">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300" b="1" i="0" u="none" strike="noStrike" dirty="0">
                          <a:solidFill>
                            <a:srgbClr val="000000"/>
                          </a:solidFill>
                          <a:effectLst/>
                          <a:latin typeface="Calibri" panose="020F0502020204030204" pitchFamily="34" charset="0"/>
                        </a:rPr>
                        <a:t>Total </a:t>
                      </a:r>
                    </a:p>
                  </a:txBody>
                  <a:tcPr marL="7620" marR="7620" marT="7620" marB="0" anchor="b"/>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                     47,778 </a:t>
                      </a:r>
                    </a:p>
                  </a:txBody>
                  <a:tcPr marL="7620" marR="7620" marT="7620" marB="0" anchor="b"/>
                </a:tc>
                <a:tc>
                  <a:txBody>
                    <a:bodyPr/>
                    <a:lstStyle/>
                    <a:p>
                      <a:pPr algn="r" fontAlgn="b"/>
                      <a:r>
                        <a:rPr lang="en-US" sz="1300" b="1" i="0" u="none" strike="noStrike" dirty="0">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765608461"/>
                  </a:ext>
                </a:extLst>
              </a:tr>
            </a:tbl>
          </a:graphicData>
        </a:graphic>
      </p:graphicFrame>
      <p:graphicFrame>
        <p:nvGraphicFramePr>
          <p:cNvPr id="9" name="Chart 8">
            <a:extLst>
              <a:ext uri="{FF2B5EF4-FFF2-40B4-BE49-F238E27FC236}">
                <a16:creationId xmlns:a16="http://schemas.microsoft.com/office/drawing/2014/main" id="{EAFA6052-4F44-33DA-F91A-C78460CF2B65}"/>
              </a:ext>
            </a:extLst>
          </p:cNvPr>
          <p:cNvGraphicFramePr>
            <a:graphicFrameLocks/>
          </p:cNvGraphicFramePr>
          <p:nvPr>
            <p:extLst>
              <p:ext uri="{D42A27DB-BD31-4B8C-83A1-F6EECF244321}">
                <p14:modId xmlns:p14="http://schemas.microsoft.com/office/powerpoint/2010/main" val="3439599445"/>
              </p:ext>
            </p:extLst>
          </p:nvPr>
        </p:nvGraphicFramePr>
        <p:xfrm>
          <a:off x="6006465" y="1466183"/>
          <a:ext cx="5996240" cy="4169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334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838200" y="365126"/>
            <a:ext cx="10515600" cy="888786"/>
          </a:xfrm>
        </p:spPr>
        <p:txBody>
          <a:bodyPr anchor="ctr"/>
          <a:lstStyle/>
          <a:p>
            <a:pPr algn="ctr"/>
            <a:r>
              <a:rPr lang="en-US" sz="3600" cap="all" dirty="0"/>
              <a:t>Financial Overview – P&amp;L </a:t>
            </a:r>
            <a:endParaRPr lang="en-US" dirty="0"/>
          </a:p>
        </p:txBody>
      </p:sp>
      <p:sp>
        <p:nvSpPr>
          <p:cNvPr id="3" name="Slide Number Placeholder 2">
            <a:extLst>
              <a:ext uri="{FF2B5EF4-FFF2-40B4-BE49-F238E27FC236}">
                <a16:creationId xmlns:a16="http://schemas.microsoft.com/office/drawing/2014/main" id="{F12471E5-38E6-42A2-AED7-45EA12379002}"/>
              </a:ext>
            </a:extLst>
          </p:cNvPr>
          <p:cNvSpPr>
            <a:spLocks noGrp="1"/>
          </p:cNvSpPr>
          <p:nvPr>
            <p:ph type="sldNum" sz="quarter" idx="12"/>
          </p:nvPr>
        </p:nvSpPr>
        <p:spPr/>
        <p:txBody>
          <a:bodyPr/>
          <a:lstStyle/>
          <a:p>
            <a:fld id="{48F63A3B-78C7-47BE-AE5E-E10140E04643}" type="slidenum">
              <a:rPr lang="en-US" smtClean="0"/>
              <a:t>3</a:t>
            </a:fld>
            <a:endParaRPr lang="en-US" dirty="0"/>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7" name="Table 6">
            <a:extLst>
              <a:ext uri="{FF2B5EF4-FFF2-40B4-BE49-F238E27FC236}">
                <a16:creationId xmlns:a16="http://schemas.microsoft.com/office/drawing/2014/main" id="{4E1DF71C-91A4-5CB3-C1DB-4A0EC20D0011}"/>
              </a:ext>
            </a:extLst>
          </p:cNvPr>
          <p:cNvGraphicFramePr>
            <a:graphicFrameLocks noGrp="1"/>
          </p:cNvGraphicFramePr>
          <p:nvPr>
            <p:extLst>
              <p:ext uri="{D42A27DB-BD31-4B8C-83A1-F6EECF244321}">
                <p14:modId xmlns:p14="http://schemas.microsoft.com/office/powerpoint/2010/main" val="985141815"/>
              </p:ext>
            </p:extLst>
          </p:nvPr>
        </p:nvGraphicFramePr>
        <p:xfrm>
          <a:off x="593698" y="1324787"/>
          <a:ext cx="8872746" cy="4946392"/>
        </p:xfrm>
        <a:graphic>
          <a:graphicData uri="http://schemas.openxmlformats.org/drawingml/2006/table">
            <a:tbl>
              <a:tblPr firstRow="1" bandRow="1">
                <a:tableStyleId>{F5AB1C69-6EDB-4FF4-983F-18BD219EF322}</a:tableStyleId>
              </a:tblPr>
              <a:tblGrid>
                <a:gridCol w="3336803">
                  <a:extLst>
                    <a:ext uri="{9D8B030D-6E8A-4147-A177-3AD203B41FA5}">
                      <a16:colId xmlns:a16="http://schemas.microsoft.com/office/drawing/2014/main" val="1509307581"/>
                    </a:ext>
                  </a:extLst>
                </a:gridCol>
                <a:gridCol w="1087239">
                  <a:extLst>
                    <a:ext uri="{9D8B030D-6E8A-4147-A177-3AD203B41FA5}">
                      <a16:colId xmlns:a16="http://schemas.microsoft.com/office/drawing/2014/main" val="4230945819"/>
                    </a:ext>
                  </a:extLst>
                </a:gridCol>
                <a:gridCol w="1107189">
                  <a:extLst>
                    <a:ext uri="{9D8B030D-6E8A-4147-A177-3AD203B41FA5}">
                      <a16:colId xmlns:a16="http://schemas.microsoft.com/office/drawing/2014/main" val="4239473324"/>
                    </a:ext>
                  </a:extLst>
                </a:gridCol>
                <a:gridCol w="1085891">
                  <a:extLst>
                    <a:ext uri="{9D8B030D-6E8A-4147-A177-3AD203B41FA5}">
                      <a16:colId xmlns:a16="http://schemas.microsoft.com/office/drawing/2014/main" val="2415915391"/>
                    </a:ext>
                  </a:extLst>
                </a:gridCol>
                <a:gridCol w="1138159">
                  <a:extLst>
                    <a:ext uri="{9D8B030D-6E8A-4147-A177-3AD203B41FA5}">
                      <a16:colId xmlns:a16="http://schemas.microsoft.com/office/drawing/2014/main" val="1455589685"/>
                    </a:ext>
                  </a:extLst>
                </a:gridCol>
                <a:gridCol w="1117465">
                  <a:extLst>
                    <a:ext uri="{9D8B030D-6E8A-4147-A177-3AD203B41FA5}">
                      <a16:colId xmlns:a16="http://schemas.microsoft.com/office/drawing/2014/main" val="165503027"/>
                    </a:ext>
                  </a:extLst>
                </a:gridCol>
              </a:tblGrid>
              <a:tr h="138482">
                <a:tc>
                  <a:txBody>
                    <a:bodyPr/>
                    <a:lstStyle/>
                    <a:p>
                      <a:pPr marL="0" marR="0" algn="ctr">
                        <a:lnSpc>
                          <a:spcPct val="107000"/>
                        </a:lnSpc>
                        <a:spcBef>
                          <a:spcPts val="0"/>
                        </a:spcBef>
                        <a:spcAft>
                          <a:spcPts val="0"/>
                        </a:spcAft>
                      </a:pPr>
                      <a:r>
                        <a:rPr lang="en-US" sz="1400" kern="100" dirty="0">
                          <a:effectLst/>
                        </a:rPr>
                        <a:t>OMR 000’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solidFill>
                  </a:tcPr>
                </a:tc>
                <a:tc>
                  <a:txBody>
                    <a:bodyPr/>
                    <a:lstStyle/>
                    <a:p>
                      <a:pPr algn="r" rtl="0" fontAlgn="ctr"/>
                      <a:r>
                        <a:rPr lang="en-US" sz="1400" b="1" u="none" strike="noStrike" dirty="0">
                          <a:solidFill>
                            <a:schemeClr val="bg1"/>
                          </a:solidFill>
                          <a:effectLst/>
                        </a:rPr>
                        <a:t>2019-20</a:t>
                      </a:r>
                      <a:endParaRPr lang="en-US" sz="1400" b="1" i="0" u="none" strike="noStrike" dirty="0">
                        <a:solidFill>
                          <a:schemeClr val="bg1"/>
                        </a:solidFill>
                        <a:effectLst/>
                        <a:latin typeface="Calibri" panose="020F0502020204030204" pitchFamily="34" charset="0"/>
                      </a:endParaRPr>
                    </a:p>
                  </a:txBody>
                  <a:tcPr marL="7620" marT="7620" marB="0" anchor="ctr">
                    <a:solidFill>
                      <a:schemeClr val="tx2"/>
                    </a:solidFill>
                  </a:tcPr>
                </a:tc>
                <a:tc>
                  <a:txBody>
                    <a:bodyPr/>
                    <a:lstStyle/>
                    <a:p>
                      <a:pPr algn="r" rtl="0" fontAlgn="ctr"/>
                      <a:r>
                        <a:rPr lang="en-US" sz="1400" b="1" u="none" strike="noStrike" dirty="0">
                          <a:solidFill>
                            <a:schemeClr val="bg1"/>
                          </a:solidFill>
                          <a:effectLst/>
                        </a:rPr>
                        <a:t>2020-21</a:t>
                      </a:r>
                      <a:endParaRPr lang="en-US" sz="1400" b="1" i="0" u="none" strike="noStrike" dirty="0">
                        <a:solidFill>
                          <a:schemeClr val="bg1"/>
                        </a:solidFill>
                        <a:effectLst/>
                        <a:latin typeface="Calibri" panose="020F0502020204030204" pitchFamily="34" charset="0"/>
                      </a:endParaRPr>
                    </a:p>
                  </a:txBody>
                  <a:tcPr marL="7620" marT="7620" marB="0" anchor="ctr">
                    <a:solidFill>
                      <a:schemeClr val="tx2"/>
                    </a:solidFill>
                  </a:tcPr>
                </a:tc>
                <a:tc>
                  <a:txBody>
                    <a:bodyPr/>
                    <a:lstStyle/>
                    <a:p>
                      <a:pPr algn="r" rtl="0" fontAlgn="ctr"/>
                      <a:r>
                        <a:rPr lang="en-US" sz="1400" b="1" u="none" strike="noStrike" dirty="0">
                          <a:solidFill>
                            <a:schemeClr val="bg1"/>
                          </a:solidFill>
                          <a:effectLst/>
                        </a:rPr>
                        <a:t>2021-22</a:t>
                      </a:r>
                      <a:endParaRPr lang="en-US" sz="1400" b="1" i="0" u="none" strike="noStrike" dirty="0">
                        <a:solidFill>
                          <a:schemeClr val="bg1"/>
                        </a:solidFill>
                        <a:effectLst/>
                        <a:latin typeface="Calibri" panose="020F0502020204030204" pitchFamily="34" charset="0"/>
                      </a:endParaRPr>
                    </a:p>
                  </a:txBody>
                  <a:tcPr marL="7620" marT="7620" marB="0" anchor="ctr">
                    <a:solidFill>
                      <a:schemeClr val="tx2"/>
                    </a:solidFill>
                  </a:tcPr>
                </a:tc>
                <a:tc>
                  <a:txBody>
                    <a:bodyPr/>
                    <a:lstStyle/>
                    <a:p>
                      <a:pPr algn="r" rtl="0" fontAlgn="ctr"/>
                      <a:r>
                        <a:rPr lang="en-US" sz="1400" b="1" u="none" strike="noStrike" dirty="0">
                          <a:solidFill>
                            <a:schemeClr val="bg1"/>
                          </a:solidFill>
                          <a:effectLst/>
                        </a:rPr>
                        <a:t>2022-23</a:t>
                      </a:r>
                      <a:endParaRPr lang="en-US" sz="1400" b="1" i="0" u="none" strike="noStrike" dirty="0">
                        <a:solidFill>
                          <a:schemeClr val="bg1"/>
                        </a:solidFill>
                        <a:effectLst/>
                        <a:latin typeface="Calibri" panose="020F0502020204030204" pitchFamily="34" charset="0"/>
                      </a:endParaRPr>
                    </a:p>
                  </a:txBody>
                  <a:tcPr marL="7620" marT="7620" marB="0" anchor="ctr">
                    <a:solidFill>
                      <a:schemeClr val="tx2"/>
                    </a:solidFill>
                  </a:tcPr>
                </a:tc>
                <a:tc>
                  <a:txBody>
                    <a:bodyPr/>
                    <a:lstStyle/>
                    <a:p>
                      <a:pPr algn="r" rtl="0" fontAlgn="ctr"/>
                      <a:r>
                        <a:rPr lang="en-US" sz="1400" b="1" u="none" strike="noStrike" dirty="0">
                          <a:solidFill>
                            <a:schemeClr val="bg1"/>
                          </a:solidFill>
                          <a:effectLst/>
                        </a:rPr>
                        <a:t>2023-24</a:t>
                      </a:r>
                      <a:endParaRPr lang="en-US" sz="1400" b="1" i="0" u="none" strike="noStrike" dirty="0">
                        <a:solidFill>
                          <a:schemeClr val="bg1"/>
                        </a:solidFill>
                        <a:effectLst/>
                        <a:latin typeface="Calibri" panose="020F0502020204030204" pitchFamily="34" charset="0"/>
                      </a:endParaRPr>
                    </a:p>
                  </a:txBody>
                  <a:tcPr marL="7620" marT="7620" marB="0" anchor="ctr">
                    <a:solidFill>
                      <a:schemeClr val="tx2"/>
                    </a:solidFill>
                  </a:tcPr>
                </a:tc>
                <a:extLst>
                  <a:ext uri="{0D108BD9-81ED-4DB2-BD59-A6C34878D82A}">
                    <a16:rowId xmlns:a16="http://schemas.microsoft.com/office/drawing/2014/main" val="511427186"/>
                  </a:ext>
                </a:extLst>
              </a:tr>
              <a:tr h="138741">
                <a:tc>
                  <a:txBody>
                    <a:bodyPr/>
                    <a:lstStyle/>
                    <a:p>
                      <a:pPr marL="0" marR="0" algn="l">
                        <a:lnSpc>
                          <a:spcPct val="107000"/>
                        </a:lnSpc>
                        <a:spcBef>
                          <a:spcPts val="0"/>
                        </a:spcBef>
                        <a:spcAft>
                          <a:spcPts val="0"/>
                        </a:spcAft>
                      </a:pPr>
                      <a:r>
                        <a:rPr lang="en-US" sz="1400" kern="100" dirty="0">
                          <a:effectLst/>
                        </a:rPr>
                        <a:t>Share of profit from associates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1,006</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1,085</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753</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1,436</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559</a:t>
                      </a:r>
                    </a:p>
                  </a:txBody>
                  <a:tcPr marL="4579" marR="4579" marT="4579" marB="0" anchor="ctr"/>
                </a:tc>
                <a:extLst>
                  <a:ext uri="{0D108BD9-81ED-4DB2-BD59-A6C34878D82A}">
                    <a16:rowId xmlns:a16="http://schemas.microsoft.com/office/drawing/2014/main" val="1092644925"/>
                  </a:ext>
                </a:extLst>
              </a:tr>
              <a:tr h="138741">
                <a:tc>
                  <a:txBody>
                    <a:bodyPr/>
                    <a:lstStyle/>
                    <a:p>
                      <a:pPr marL="0" marR="0" algn="l">
                        <a:lnSpc>
                          <a:spcPct val="107000"/>
                        </a:lnSpc>
                        <a:spcBef>
                          <a:spcPts val="0"/>
                        </a:spcBef>
                        <a:spcAft>
                          <a:spcPts val="0"/>
                        </a:spcAft>
                      </a:pPr>
                      <a:r>
                        <a:rPr lang="en-US" sz="1400" kern="100" dirty="0">
                          <a:effectLst/>
                        </a:rPr>
                        <a:t>Interest Income</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941</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638</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544</a:t>
                      </a:r>
                    </a:p>
                  </a:txBody>
                  <a:tcPr marL="4579" marR="4579" marT="4579" marB="0" anchor="ctr"/>
                </a:tc>
                <a:tc>
                  <a:txBody>
                    <a:bodyPr/>
                    <a:lstStyle/>
                    <a:p>
                      <a:pPr marL="0" marR="0" algn="r">
                        <a:lnSpc>
                          <a:spcPct val="107000"/>
                        </a:lnSpc>
                        <a:spcBef>
                          <a:spcPts val="0"/>
                        </a:spcBef>
                        <a:spcAft>
                          <a:spcPts val="0"/>
                        </a:spcAft>
                      </a:pPr>
                      <a:r>
                        <a:rPr lang="en-US" sz="1400" kern="100">
                          <a:effectLst/>
                          <a:latin typeface="+mn-lt"/>
                          <a:ea typeface="Calibri" panose="020F0502020204030204" pitchFamily="34" charset="0"/>
                          <a:cs typeface="Times New Roman" panose="02020603050405020304" pitchFamily="18" charset="0"/>
                        </a:rPr>
                        <a:t>259</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58</a:t>
                      </a:r>
                    </a:p>
                  </a:txBody>
                  <a:tcPr marL="4579" marR="4579" marT="4579" marB="0" anchor="ctr"/>
                </a:tc>
                <a:extLst>
                  <a:ext uri="{0D108BD9-81ED-4DB2-BD59-A6C34878D82A}">
                    <a16:rowId xmlns:a16="http://schemas.microsoft.com/office/drawing/2014/main" val="473978369"/>
                  </a:ext>
                </a:extLst>
              </a:tr>
              <a:tr h="138741">
                <a:tc>
                  <a:txBody>
                    <a:bodyPr/>
                    <a:lstStyle/>
                    <a:p>
                      <a:pPr marL="0" marR="0" algn="l">
                        <a:lnSpc>
                          <a:spcPct val="107000"/>
                        </a:lnSpc>
                        <a:spcBef>
                          <a:spcPts val="0"/>
                        </a:spcBef>
                        <a:spcAft>
                          <a:spcPts val="0"/>
                        </a:spcAft>
                      </a:pPr>
                      <a:r>
                        <a:rPr lang="en-US" sz="1400" kern="100" dirty="0">
                          <a:effectLst/>
                        </a:rPr>
                        <a:t>Dividend from Fair Value Investments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28</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37</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19</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220</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422</a:t>
                      </a:r>
                    </a:p>
                  </a:txBody>
                  <a:tcPr marL="4579" marR="4579" marT="4579" marB="0" anchor="ctr"/>
                </a:tc>
                <a:extLst>
                  <a:ext uri="{0D108BD9-81ED-4DB2-BD59-A6C34878D82A}">
                    <a16:rowId xmlns:a16="http://schemas.microsoft.com/office/drawing/2014/main" val="538919091"/>
                  </a:ext>
                </a:extLst>
              </a:tr>
              <a:tr h="138741">
                <a:tc>
                  <a:txBody>
                    <a:bodyPr/>
                    <a:lstStyle/>
                    <a:p>
                      <a:pPr marL="0" marR="0" algn="l">
                        <a:lnSpc>
                          <a:spcPct val="107000"/>
                        </a:lnSpc>
                        <a:spcBef>
                          <a:spcPts val="0"/>
                        </a:spcBef>
                        <a:spcAft>
                          <a:spcPts val="0"/>
                        </a:spcAft>
                      </a:pPr>
                      <a:r>
                        <a:rPr lang="en-US" sz="1400" kern="100" dirty="0">
                          <a:effectLst/>
                        </a:rPr>
                        <a:t>Realized (loss) profit on sale of investment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25</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(139)</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(8)</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489</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640</a:t>
                      </a:r>
                    </a:p>
                  </a:txBody>
                  <a:tcPr marL="4579" marR="4579" marT="4579" marB="0" anchor="ctr"/>
                </a:tc>
                <a:extLst>
                  <a:ext uri="{0D108BD9-81ED-4DB2-BD59-A6C34878D82A}">
                    <a16:rowId xmlns:a16="http://schemas.microsoft.com/office/drawing/2014/main" val="2758008260"/>
                  </a:ext>
                </a:extLst>
              </a:tr>
              <a:tr h="268327">
                <a:tc>
                  <a:txBody>
                    <a:bodyPr/>
                    <a:lstStyle/>
                    <a:p>
                      <a:pPr marL="0" marR="0" algn="l">
                        <a:lnSpc>
                          <a:spcPct val="107000"/>
                        </a:lnSpc>
                        <a:spcBef>
                          <a:spcPts val="0"/>
                        </a:spcBef>
                        <a:spcAft>
                          <a:spcPts val="0"/>
                        </a:spcAft>
                      </a:pPr>
                      <a:r>
                        <a:rPr lang="en-US" sz="1400" kern="100" dirty="0">
                          <a:effectLst/>
                        </a:rPr>
                        <a:t>Net change in value of investments at FVTPL</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(330)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(282)</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(460)</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(638)</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622</a:t>
                      </a:r>
                    </a:p>
                  </a:txBody>
                  <a:tcPr marL="4579" marR="4579" marT="4579" marB="0" anchor="ctr"/>
                </a:tc>
                <a:extLst>
                  <a:ext uri="{0D108BD9-81ED-4DB2-BD59-A6C34878D82A}">
                    <a16:rowId xmlns:a16="http://schemas.microsoft.com/office/drawing/2014/main" val="4005678380"/>
                  </a:ext>
                </a:extLst>
              </a:tr>
              <a:tr h="138741">
                <a:tc>
                  <a:txBody>
                    <a:bodyPr/>
                    <a:lstStyle/>
                    <a:p>
                      <a:pPr marL="0" marR="0" algn="l">
                        <a:lnSpc>
                          <a:spcPct val="107000"/>
                        </a:lnSpc>
                        <a:spcBef>
                          <a:spcPts val="0"/>
                        </a:spcBef>
                        <a:spcAft>
                          <a:spcPts val="0"/>
                        </a:spcAft>
                      </a:pPr>
                      <a:r>
                        <a:rPr lang="en-US" sz="1400" kern="100" dirty="0">
                          <a:effectLst/>
                        </a:rPr>
                        <a:t>Investment write-off </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(157)</a:t>
                      </a:r>
                    </a:p>
                  </a:txBody>
                  <a:tcPr marL="4579" marR="4579" marT="4579" marB="0" anchor="ctr"/>
                </a:tc>
                <a:extLst>
                  <a:ext uri="{0D108BD9-81ED-4DB2-BD59-A6C34878D82A}">
                    <a16:rowId xmlns:a16="http://schemas.microsoft.com/office/drawing/2014/main" val="2546379095"/>
                  </a:ext>
                </a:extLst>
              </a:tr>
              <a:tr h="138741">
                <a:tc>
                  <a:txBody>
                    <a:bodyPr/>
                    <a:lstStyle/>
                    <a:p>
                      <a:pPr marL="0" marR="0" algn="l">
                        <a:lnSpc>
                          <a:spcPct val="107000"/>
                        </a:lnSpc>
                        <a:spcBef>
                          <a:spcPts val="0"/>
                        </a:spcBef>
                        <a:spcAft>
                          <a:spcPts val="0"/>
                        </a:spcAft>
                      </a:pPr>
                      <a:r>
                        <a:rPr lang="en-US" sz="1400" kern="100" dirty="0">
                          <a:effectLst/>
                        </a:rPr>
                        <a:t>Sitting fees from Associates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29</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29</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12</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23</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28</a:t>
                      </a:r>
                    </a:p>
                  </a:txBody>
                  <a:tcPr marL="4579" marR="4579" marT="4579" marB="0" anchor="ctr"/>
                </a:tc>
                <a:extLst>
                  <a:ext uri="{0D108BD9-81ED-4DB2-BD59-A6C34878D82A}">
                    <a16:rowId xmlns:a16="http://schemas.microsoft.com/office/drawing/2014/main" val="1071750693"/>
                  </a:ext>
                </a:extLst>
              </a:tr>
              <a:tr h="138741">
                <a:tc>
                  <a:txBody>
                    <a:bodyPr/>
                    <a:lstStyle/>
                    <a:p>
                      <a:pPr marL="0" marR="0" algn="l">
                        <a:lnSpc>
                          <a:spcPct val="107000"/>
                        </a:lnSpc>
                        <a:spcBef>
                          <a:spcPts val="0"/>
                        </a:spcBef>
                        <a:spcAft>
                          <a:spcPts val="0"/>
                        </a:spcAft>
                      </a:pPr>
                      <a:r>
                        <a:rPr lang="en-US" sz="1400" b="1" kern="100" dirty="0">
                          <a:effectLst/>
                        </a:rPr>
                        <a:t>Total Income </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1,699</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1,368</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860</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1,789</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2,172</a:t>
                      </a:r>
                    </a:p>
                  </a:txBody>
                  <a:tcPr marL="4579" marR="4579" marT="4579" marB="0" anchor="ctr">
                    <a:solidFill>
                      <a:schemeClr val="tx2">
                        <a:lumMod val="40000"/>
                        <a:lumOff val="60000"/>
                      </a:schemeClr>
                    </a:solidFill>
                  </a:tcPr>
                </a:tc>
                <a:extLst>
                  <a:ext uri="{0D108BD9-81ED-4DB2-BD59-A6C34878D82A}">
                    <a16:rowId xmlns:a16="http://schemas.microsoft.com/office/drawing/2014/main" val="1325287502"/>
                  </a:ext>
                </a:extLst>
              </a:tr>
              <a:tr h="135569">
                <a:tc>
                  <a:txBody>
                    <a:bodyPr/>
                    <a:lstStyle/>
                    <a:p>
                      <a:pPr marL="0" marR="0" algn="l">
                        <a:lnSpc>
                          <a:spcPct val="107000"/>
                        </a:lnSpc>
                        <a:spcBef>
                          <a:spcPts val="0"/>
                        </a:spcBef>
                        <a:spcAft>
                          <a:spcPts val="0"/>
                        </a:spcAft>
                      </a:pPr>
                      <a:r>
                        <a:rPr lang="en-US" sz="1400" kern="100" dirty="0">
                          <a:effectLst/>
                        </a:rPr>
                        <a:t>Less: Employment Cost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(303)</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(235)</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(178)</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(212)</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(252)</a:t>
                      </a:r>
                    </a:p>
                  </a:txBody>
                  <a:tcPr marL="4579" marR="4579" marT="4579" marB="0" anchor="ctr"/>
                </a:tc>
                <a:extLst>
                  <a:ext uri="{0D108BD9-81ED-4DB2-BD59-A6C34878D82A}">
                    <a16:rowId xmlns:a16="http://schemas.microsoft.com/office/drawing/2014/main" val="3594571170"/>
                  </a:ext>
                </a:extLst>
              </a:tr>
              <a:tr h="135569">
                <a:tc>
                  <a:txBody>
                    <a:bodyPr/>
                    <a:lstStyle/>
                    <a:p>
                      <a:pPr marL="0" marR="0" algn="l">
                        <a:lnSpc>
                          <a:spcPct val="107000"/>
                        </a:lnSpc>
                        <a:spcBef>
                          <a:spcPts val="0"/>
                        </a:spcBef>
                        <a:spcAft>
                          <a:spcPts val="0"/>
                        </a:spcAft>
                      </a:pPr>
                      <a:r>
                        <a:rPr lang="en-US" sz="1400" kern="100">
                          <a:effectLst/>
                        </a:rPr>
                        <a:t>Other Overheads</a:t>
                      </a:r>
                      <a:endParaRPr lang="en-US" sz="1400" kern="10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(122)</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(106)</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(108)</a:t>
                      </a:r>
                    </a:p>
                  </a:txBody>
                  <a:tcPr marL="4579" marR="4579" marT="4579" marB="0" anchor="ctr"/>
                </a:tc>
                <a:tc>
                  <a:txBody>
                    <a:bodyPr/>
                    <a:lstStyle/>
                    <a:p>
                      <a:pPr marL="0" marR="0" algn="r">
                        <a:lnSpc>
                          <a:spcPct val="107000"/>
                        </a:lnSpc>
                        <a:spcBef>
                          <a:spcPts val="0"/>
                        </a:spcBef>
                        <a:spcAft>
                          <a:spcPts val="0"/>
                        </a:spcAft>
                      </a:pPr>
                      <a:r>
                        <a:rPr lang="en-US" sz="1400" kern="100">
                          <a:effectLst/>
                          <a:latin typeface="+mn-lt"/>
                          <a:ea typeface="Calibri" panose="020F0502020204030204" pitchFamily="34" charset="0"/>
                          <a:cs typeface="Times New Roman" panose="02020603050405020304" pitchFamily="18" charset="0"/>
                        </a:rPr>
                        <a:t>(100)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(101)</a:t>
                      </a:r>
                    </a:p>
                  </a:txBody>
                  <a:tcPr marL="4579" marR="4579" marT="4579" marB="0" anchor="ctr"/>
                </a:tc>
                <a:extLst>
                  <a:ext uri="{0D108BD9-81ED-4DB2-BD59-A6C34878D82A}">
                    <a16:rowId xmlns:a16="http://schemas.microsoft.com/office/drawing/2014/main" val="1473513874"/>
                  </a:ext>
                </a:extLst>
              </a:tr>
              <a:tr h="135569">
                <a:tc>
                  <a:txBody>
                    <a:bodyPr/>
                    <a:lstStyle/>
                    <a:p>
                      <a:pPr marL="0" marR="0" algn="l">
                        <a:lnSpc>
                          <a:spcPct val="107000"/>
                        </a:lnSpc>
                        <a:spcBef>
                          <a:spcPts val="0"/>
                        </a:spcBef>
                        <a:spcAft>
                          <a:spcPts val="0"/>
                        </a:spcAft>
                      </a:pPr>
                      <a:r>
                        <a:rPr lang="en-US" sz="1400" kern="100" dirty="0">
                          <a:effectLst/>
                        </a:rPr>
                        <a:t>Capital work-in-progress written-off</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(36)</a:t>
                      </a:r>
                    </a:p>
                  </a:txBody>
                  <a:tcPr marL="4579" marR="4579" marT="4579" marB="0" anchor="ctr"/>
                </a:tc>
                <a:extLst>
                  <a:ext uri="{0D108BD9-81ED-4DB2-BD59-A6C34878D82A}">
                    <a16:rowId xmlns:a16="http://schemas.microsoft.com/office/drawing/2014/main" val="668214810"/>
                  </a:ext>
                </a:extLst>
              </a:tr>
              <a:tr h="135569">
                <a:tc>
                  <a:txBody>
                    <a:bodyPr/>
                    <a:lstStyle/>
                    <a:p>
                      <a:pPr marL="0" marR="0" algn="l">
                        <a:lnSpc>
                          <a:spcPct val="107000"/>
                        </a:lnSpc>
                        <a:spcBef>
                          <a:spcPts val="0"/>
                        </a:spcBef>
                        <a:spcAft>
                          <a:spcPts val="0"/>
                        </a:spcAft>
                      </a:pPr>
                      <a:r>
                        <a:rPr lang="en-US" sz="1400" kern="100" dirty="0">
                          <a:effectLst/>
                        </a:rPr>
                        <a:t>CSR</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(25)</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(23)</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(15)</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a:t>
                      </a:r>
                    </a:p>
                  </a:txBody>
                  <a:tcPr marL="4579" marR="4579" marT="4579" marB="0" anchor="ctr"/>
                </a:tc>
                <a:extLst>
                  <a:ext uri="{0D108BD9-81ED-4DB2-BD59-A6C34878D82A}">
                    <a16:rowId xmlns:a16="http://schemas.microsoft.com/office/drawing/2014/main" val="290417071"/>
                  </a:ext>
                </a:extLst>
              </a:tr>
              <a:tr h="135569">
                <a:tc>
                  <a:txBody>
                    <a:bodyPr/>
                    <a:lstStyle/>
                    <a:p>
                      <a:pPr marL="0" marR="0" algn="l">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Contingency Provision </a:t>
                      </a:r>
                    </a:p>
                  </a:txBody>
                  <a:tcPr marL="4579" marR="4579" marT="4579" marB="0" anchor="ctr"/>
                </a:tc>
                <a:tc>
                  <a:txBody>
                    <a:bodyPr/>
                    <a:lstStyle/>
                    <a:p>
                      <a:pPr marL="0" marR="0" algn="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(100)</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(200)</a:t>
                      </a:r>
                    </a:p>
                  </a:txBody>
                  <a:tcPr marL="4579" marR="4579" marT="4579" marB="0" anchor="ctr"/>
                </a:tc>
                <a:tc>
                  <a:txBody>
                    <a:bodyPr/>
                    <a:lstStyle/>
                    <a:p>
                      <a:pPr marL="0" marR="0" algn="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(40)</a:t>
                      </a:r>
                    </a:p>
                  </a:txBody>
                  <a:tcPr marL="4579" marR="4579" marT="4579" marB="0" anchor="ctr"/>
                </a:tc>
                <a:extLst>
                  <a:ext uri="{0D108BD9-81ED-4DB2-BD59-A6C34878D82A}">
                    <a16:rowId xmlns:a16="http://schemas.microsoft.com/office/drawing/2014/main" val="3360228119"/>
                  </a:ext>
                </a:extLst>
              </a:tr>
              <a:tr h="135569">
                <a:tc>
                  <a:txBody>
                    <a:bodyPr/>
                    <a:lstStyle/>
                    <a:p>
                      <a:pPr marL="0" marR="0" algn="l">
                        <a:lnSpc>
                          <a:spcPct val="107000"/>
                        </a:lnSpc>
                        <a:spcBef>
                          <a:spcPts val="0"/>
                        </a:spcBef>
                        <a:spcAft>
                          <a:spcPts val="0"/>
                        </a:spcAft>
                      </a:pPr>
                      <a:r>
                        <a:rPr lang="en-US" sz="1400" kern="100" dirty="0">
                          <a:effectLst/>
                        </a:rPr>
                        <a:t>Directors Remuneration</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(65)</a:t>
                      </a:r>
                    </a:p>
                  </a:txBody>
                  <a:tcPr marL="4579" marR="4579" marT="4579" marB="0" anchor="ctr"/>
                </a:tc>
                <a:extLst>
                  <a:ext uri="{0D108BD9-81ED-4DB2-BD59-A6C34878D82A}">
                    <a16:rowId xmlns:a16="http://schemas.microsoft.com/office/drawing/2014/main" val="120103485"/>
                  </a:ext>
                </a:extLst>
              </a:tr>
              <a:tr h="135569">
                <a:tc>
                  <a:txBody>
                    <a:bodyPr/>
                    <a:lstStyle/>
                    <a:p>
                      <a:pPr marL="0" marR="0" algn="l">
                        <a:lnSpc>
                          <a:spcPct val="107000"/>
                        </a:lnSpc>
                        <a:spcBef>
                          <a:spcPts val="0"/>
                        </a:spcBef>
                        <a:spcAft>
                          <a:spcPts val="0"/>
                        </a:spcAft>
                      </a:pPr>
                      <a:r>
                        <a:rPr lang="en-US" sz="1400" kern="100" dirty="0">
                          <a:effectLst/>
                        </a:rPr>
                        <a:t>Directors Sitting Fees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(50)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(62)</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(76)</a:t>
                      </a:r>
                    </a:p>
                  </a:txBody>
                  <a:tcPr marL="4579" marR="4579" marT="4579" marB="0" anchor="ctr"/>
                </a:tc>
                <a:tc>
                  <a:txBody>
                    <a:bodyPr/>
                    <a:lstStyle/>
                    <a:p>
                      <a:pPr marL="0" marR="0" algn="r">
                        <a:lnSpc>
                          <a:spcPct val="107000"/>
                        </a:lnSpc>
                        <a:spcBef>
                          <a:spcPts val="0"/>
                        </a:spcBef>
                        <a:spcAft>
                          <a:spcPts val="0"/>
                        </a:spcAft>
                      </a:pPr>
                      <a:r>
                        <a:rPr lang="en-US" sz="1400" kern="100">
                          <a:effectLst/>
                          <a:latin typeface="+mn-lt"/>
                          <a:ea typeface="Calibri" panose="020F0502020204030204" pitchFamily="34" charset="0"/>
                          <a:cs typeface="Times New Roman" panose="02020603050405020304" pitchFamily="18" charset="0"/>
                        </a:rPr>
                        <a:t>(70)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(70)</a:t>
                      </a:r>
                    </a:p>
                  </a:txBody>
                  <a:tcPr marL="4579" marR="4579" marT="4579" marB="0" anchor="ctr"/>
                </a:tc>
                <a:extLst>
                  <a:ext uri="{0D108BD9-81ED-4DB2-BD59-A6C34878D82A}">
                    <a16:rowId xmlns:a16="http://schemas.microsoft.com/office/drawing/2014/main" val="1007179677"/>
                  </a:ext>
                </a:extLst>
              </a:tr>
              <a:tr h="138741">
                <a:tc>
                  <a:txBody>
                    <a:bodyPr/>
                    <a:lstStyle/>
                    <a:p>
                      <a:pPr marL="0" marR="0" algn="l">
                        <a:lnSpc>
                          <a:spcPct val="107000"/>
                        </a:lnSpc>
                        <a:spcBef>
                          <a:spcPts val="0"/>
                        </a:spcBef>
                        <a:spcAft>
                          <a:spcPts val="0"/>
                        </a:spcAft>
                      </a:pPr>
                      <a:r>
                        <a:rPr lang="en-US" sz="1400" b="1" kern="100" dirty="0">
                          <a:effectLst/>
                        </a:rPr>
                        <a:t>Profit/ (loss) before Finance Cost</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1,199</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842</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283</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1,397</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1,598</a:t>
                      </a:r>
                    </a:p>
                  </a:txBody>
                  <a:tcPr marL="4579" marR="4579" marT="4579" marB="0" anchor="ctr">
                    <a:solidFill>
                      <a:schemeClr val="tx2">
                        <a:lumMod val="40000"/>
                        <a:lumOff val="60000"/>
                      </a:schemeClr>
                    </a:solidFill>
                  </a:tcPr>
                </a:tc>
                <a:extLst>
                  <a:ext uri="{0D108BD9-81ED-4DB2-BD59-A6C34878D82A}">
                    <a16:rowId xmlns:a16="http://schemas.microsoft.com/office/drawing/2014/main" val="677931282"/>
                  </a:ext>
                </a:extLst>
              </a:tr>
              <a:tr h="138482">
                <a:tc>
                  <a:txBody>
                    <a:bodyPr/>
                    <a:lstStyle/>
                    <a:p>
                      <a:pPr marL="0" marR="0" algn="l">
                        <a:lnSpc>
                          <a:spcPct val="107000"/>
                        </a:lnSpc>
                        <a:spcBef>
                          <a:spcPts val="0"/>
                        </a:spcBef>
                        <a:spcAft>
                          <a:spcPts val="0"/>
                        </a:spcAft>
                      </a:pPr>
                      <a:r>
                        <a:rPr lang="en-US" sz="1400" kern="100" dirty="0">
                          <a:effectLst/>
                        </a:rPr>
                        <a:t>Less: Finance Cost (interest + Proc. Charges)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(1,022)</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(1,117)</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(1,124)</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(1,043)</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(1066)</a:t>
                      </a:r>
                    </a:p>
                  </a:txBody>
                  <a:tcPr marL="4579" marR="4579" marT="4579" marB="0" anchor="ctr"/>
                </a:tc>
                <a:extLst>
                  <a:ext uri="{0D108BD9-81ED-4DB2-BD59-A6C34878D82A}">
                    <a16:rowId xmlns:a16="http://schemas.microsoft.com/office/drawing/2014/main" val="3456268178"/>
                  </a:ext>
                </a:extLst>
              </a:tr>
              <a:tr h="135569">
                <a:tc>
                  <a:txBody>
                    <a:bodyPr/>
                    <a:lstStyle/>
                    <a:p>
                      <a:pPr marL="0" marR="0" algn="l">
                        <a:lnSpc>
                          <a:spcPct val="107000"/>
                        </a:lnSpc>
                        <a:spcBef>
                          <a:spcPts val="0"/>
                        </a:spcBef>
                        <a:spcAft>
                          <a:spcPts val="0"/>
                        </a:spcAft>
                      </a:pPr>
                      <a:r>
                        <a:rPr lang="en-US" sz="1400" b="1" kern="100" dirty="0">
                          <a:effectLst/>
                        </a:rPr>
                        <a:t>Net Profit / (Loss)</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177</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(275)</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(842)</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354</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532</a:t>
                      </a:r>
                    </a:p>
                  </a:txBody>
                  <a:tcPr marL="4579" marR="4579" marT="4579" marB="0" anchor="ctr">
                    <a:solidFill>
                      <a:schemeClr val="tx2">
                        <a:lumMod val="40000"/>
                        <a:lumOff val="60000"/>
                      </a:schemeClr>
                    </a:solidFill>
                  </a:tcPr>
                </a:tc>
                <a:extLst>
                  <a:ext uri="{0D108BD9-81ED-4DB2-BD59-A6C34878D82A}">
                    <a16:rowId xmlns:a16="http://schemas.microsoft.com/office/drawing/2014/main" val="825957804"/>
                  </a:ext>
                </a:extLst>
              </a:tr>
              <a:tr h="155405">
                <a:tc>
                  <a:txBody>
                    <a:bodyPr/>
                    <a:lstStyle/>
                    <a:p>
                      <a:pPr marL="0" marR="0" algn="l">
                        <a:lnSpc>
                          <a:spcPct val="107000"/>
                        </a:lnSpc>
                        <a:spcBef>
                          <a:spcPts val="0"/>
                        </a:spcBef>
                        <a:spcAft>
                          <a:spcPts val="0"/>
                        </a:spcAft>
                      </a:pPr>
                      <a:r>
                        <a:rPr lang="en-US" sz="1400" kern="100" dirty="0">
                          <a:effectLst/>
                        </a:rPr>
                        <a:t>Net change in value of invest at FVOCI</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(228)</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(41)</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(763)</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1,679</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557</a:t>
                      </a:r>
                    </a:p>
                  </a:txBody>
                  <a:tcPr marL="4579" marR="4579" marT="4579" marB="0" anchor="ctr"/>
                </a:tc>
                <a:extLst>
                  <a:ext uri="{0D108BD9-81ED-4DB2-BD59-A6C34878D82A}">
                    <a16:rowId xmlns:a16="http://schemas.microsoft.com/office/drawing/2014/main" val="1223720436"/>
                  </a:ext>
                </a:extLst>
              </a:tr>
              <a:tr h="135569">
                <a:tc>
                  <a:txBody>
                    <a:bodyPr/>
                    <a:lstStyle/>
                    <a:p>
                      <a:pPr marL="0" marR="0" algn="l">
                        <a:lnSpc>
                          <a:spcPct val="107000"/>
                        </a:lnSpc>
                        <a:spcBef>
                          <a:spcPts val="0"/>
                        </a:spcBef>
                        <a:spcAft>
                          <a:spcPts val="0"/>
                        </a:spcAft>
                      </a:pPr>
                      <a:r>
                        <a:rPr lang="en-US" sz="1400" kern="100" dirty="0">
                          <a:effectLst/>
                        </a:rPr>
                        <a:t>Share of other comp. income of associates</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70</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rPr>
                        <a:t>(141)</a:t>
                      </a:r>
                      <a:endParaRPr lang="en-US" sz="14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776</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(64)</a:t>
                      </a:r>
                    </a:p>
                  </a:txBody>
                  <a:tcPr marL="4579" marR="4579" marT="4579" marB="0" anchor="ctr"/>
                </a:tc>
                <a:tc>
                  <a:txBody>
                    <a:bodyPr/>
                    <a:lstStyle/>
                    <a:p>
                      <a:pPr marL="0" marR="0" algn="r">
                        <a:lnSpc>
                          <a:spcPct val="107000"/>
                        </a:lnSpc>
                        <a:spcBef>
                          <a:spcPts val="0"/>
                        </a:spcBef>
                        <a:spcAft>
                          <a:spcPts val="0"/>
                        </a:spcAft>
                      </a:pPr>
                      <a:r>
                        <a:rPr lang="en-US" sz="1400" kern="100" dirty="0">
                          <a:effectLst/>
                          <a:latin typeface="+mn-lt"/>
                          <a:ea typeface="Calibri" panose="020F0502020204030204" pitchFamily="34" charset="0"/>
                          <a:cs typeface="Times New Roman" panose="02020603050405020304" pitchFamily="18" charset="0"/>
                        </a:rPr>
                        <a:t>479</a:t>
                      </a:r>
                    </a:p>
                  </a:txBody>
                  <a:tcPr marL="4579" marR="4579" marT="4579" marB="0" anchor="ctr"/>
                </a:tc>
                <a:extLst>
                  <a:ext uri="{0D108BD9-81ED-4DB2-BD59-A6C34878D82A}">
                    <a16:rowId xmlns:a16="http://schemas.microsoft.com/office/drawing/2014/main" val="1272521396"/>
                  </a:ext>
                </a:extLst>
              </a:tr>
              <a:tr h="135569">
                <a:tc>
                  <a:txBody>
                    <a:bodyPr/>
                    <a:lstStyle/>
                    <a:p>
                      <a:pPr marL="0" marR="0" algn="l">
                        <a:lnSpc>
                          <a:spcPct val="107000"/>
                        </a:lnSpc>
                        <a:spcBef>
                          <a:spcPts val="0"/>
                        </a:spcBef>
                        <a:spcAft>
                          <a:spcPts val="0"/>
                        </a:spcAft>
                      </a:pPr>
                      <a:r>
                        <a:rPr lang="en-US" sz="1400" b="1" kern="100" dirty="0">
                          <a:effectLst/>
                        </a:rPr>
                        <a:t>Total Other Comprehensive Income</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19</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rPr>
                        <a:t>(457)</a:t>
                      </a:r>
                      <a:endParaRPr lang="en-US" sz="14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(829)</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1,969</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1,568</a:t>
                      </a:r>
                    </a:p>
                  </a:txBody>
                  <a:tcPr marL="4579" marR="4579" marT="4579" marB="0" anchor="ctr">
                    <a:solidFill>
                      <a:schemeClr val="tx2">
                        <a:lumMod val="40000"/>
                        <a:lumOff val="60000"/>
                      </a:schemeClr>
                    </a:solidFill>
                  </a:tcPr>
                </a:tc>
                <a:extLst>
                  <a:ext uri="{0D108BD9-81ED-4DB2-BD59-A6C34878D82A}">
                    <a16:rowId xmlns:a16="http://schemas.microsoft.com/office/drawing/2014/main" val="812171925"/>
                  </a:ext>
                </a:extLst>
              </a:tr>
            </a:tbl>
          </a:graphicData>
        </a:graphic>
      </p:graphicFrame>
    </p:spTree>
    <p:extLst>
      <p:ext uri="{BB962C8B-B14F-4D97-AF65-F5344CB8AC3E}">
        <p14:creationId xmlns:p14="http://schemas.microsoft.com/office/powerpoint/2010/main" val="327302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3"/>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182" y="343166"/>
            <a:ext cx="10944262" cy="895415"/>
          </a:xfrm>
        </p:spPr>
        <p:txBody>
          <a:bodyPr>
            <a:normAutofit/>
          </a:bodyPr>
          <a:lstStyle/>
          <a:p>
            <a:pPr algn="ctr"/>
            <a:r>
              <a:rPr lang="en-US" sz="3600" dirty="0">
                <a:solidFill>
                  <a:schemeClr val="accent2">
                    <a:lumMod val="50000"/>
                  </a:schemeClr>
                </a:solidFill>
                <a:latin typeface="+mn-lt"/>
                <a:ea typeface="Tahoma" panose="020B0604030504040204" pitchFamily="34" charset="0"/>
                <a:cs typeface="Tahoma" panose="020B0604030504040204" pitchFamily="34" charset="0"/>
              </a:rPr>
              <a:t>Company Performance– Quarter on Quarter</a:t>
            </a:r>
            <a:endParaRPr lang="en-US" sz="3600" dirty="0"/>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CC1EC84-D061-3067-C8F7-C5688E9F26E7}"/>
              </a:ext>
            </a:extLst>
          </p:cNvPr>
          <p:cNvSpPr>
            <a:spLocks noGrp="1"/>
          </p:cNvSpPr>
          <p:nvPr>
            <p:ph type="sldNum" sz="quarter" idx="12"/>
          </p:nvPr>
        </p:nvSpPr>
        <p:spPr/>
        <p:txBody>
          <a:bodyPr/>
          <a:lstStyle/>
          <a:p>
            <a:fld id="{70EC9206-40C2-4988-907B-F68DF1318569}" type="slidenum">
              <a:rPr lang="en-US" smtClean="0"/>
              <a:pPr/>
              <a:t>4</a:t>
            </a:fld>
            <a:endParaRPr lang="en-US" dirty="0"/>
          </a:p>
        </p:txBody>
      </p:sp>
      <p:graphicFrame>
        <p:nvGraphicFramePr>
          <p:cNvPr id="5" name="Table 4">
            <a:extLst>
              <a:ext uri="{FF2B5EF4-FFF2-40B4-BE49-F238E27FC236}">
                <a16:creationId xmlns:a16="http://schemas.microsoft.com/office/drawing/2014/main" id="{6216C743-4A75-7849-535A-ED0685AED209}"/>
              </a:ext>
            </a:extLst>
          </p:cNvPr>
          <p:cNvGraphicFramePr>
            <a:graphicFrameLocks noGrp="1"/>
          </p:cNvGraphicFramePr>
          <p:nvPr>
            <p:extLst>
              <p:ext uri="{D42A27DB-BD31-4B8C-83A1-F6EECF244321}">
                <p14:modId xmlns:p14="http://schemas.microsoft.com/office/powerpoint/2010/main" val="469919293"/>
              </p:ext>
            </p:extLst>
          </p:nvPr>
        </p:nvGraphicFramePr>
        <p:xfrm>
          <a:off x="431063" y="1314671"/>
          <a:ext cx="6616719" cy="4301497"/>
        </p:xfrm>
        <a:graphic>
          <a:graphicData uri="http://schemas.openxmlformats.org/drawingml/2006/table">
            <a:tbl>
              <a:tblPr firstRow="1" bandRow="1">
                <a:tableStyleId>{F5AB1C69-6EDB-4FF4-983F-18BD219EF322}</a:tableStyleId>
              </a:tblPr>
              <a:tblGrid>
                <a:gridCol w="3728237">
                  <a:extLst>
                    <a:ext uri="{9D8B030D-6E8A-4147-A177-3AD203B41FA5}">
                      <a16:colId xmlns:a16="http://schemas.microsoft.com/office/drawing/2014/main" val="3677657337"/>
                    </a:ext>
                  </a:extLst>
                </a:gridCol>
                <a:gridCol w="977031">
                  <a:extLst>
                    <a:ext uri="{9D8B030D-6E8A-4147-A177-3AD203B41FA5}">
                      <a16:colId xmlns:a16="http://schemas.microsoft.com/office/drawing/2014/main" val="2601595666"/>
                    </a:ext>
                  </a:extLst>
                </a:gridCol>
                <a:gridCol w="977031">
                  <a:extLst>
                    <a:ext uri="{9D8B030D-6E8A-4147-A177-3AD203B41FA5}">
                      <a16:colId xmlns:a16="http://schemas.microsoft.com/office/drawing/2014/main" val="1627845471"/>
                    </a:ext>
                  </a:extLst>
                </a:gridCol>
                <a:gridCol w="934420">
                  <a:extLst>
                    <a:ext uri="{9D8B030D-6E8A-4147-A177-3AD203B41FA5}">
                      <a16:colId xmlns:a16="http://schemas.microsoft.com/office/drawing/2014/main" val="3434636286"/>
                    </a:ext>
                  </a:extLst>
                </a:gridCol>
              </a:tblGrid>
              <a:tr h="125033">
                <a:tc>
                  <a:txBody>
                    <a:bodyPr/>
                    <a:lstStyle/>
                    <a:p>
                      <a:pPr marL="0" marR="0" algn="ctr">
                        <a:lnSpc>
                          <a:spcPct val="107000"/>
                        </a:lnSpc>
                        <a:spcBef>
                          <a:spcPts val="0"/>
                        </a:spcBef>
                        <a:spcAft>
                          <a:spcPts val="0"/>
                        </a:spcAft>
                      </a:pPr>
                      <a:r>
                        <a:rPr lang="en-US" sz="1200" kern="100" dirty="0">
                          <a:effectLst/>
                        </a:rPr>
                        <a:t>OMR 000’</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solidFill>
                  </a:tcPr>
                </a:tc>
                <a:tc>
                  <a:txBody>
                    <a:bodyPr/>
                    <a:lstStyle/>
                    <a:p>
                      <a:pPr marL="0" marR="0" algn="ctr">
                        <a:lnSpc>
                          <a:spcPct val="107000"/>
                        </a:lnSpc>
                        <a:spcBef>
                          <a:spcPts val="0"/>
                        </a:spcBef>
                        <a:spcAft>
                          <a:spcPts val="0"/>
                        </a:spcAft>
                      </a:pPr>
                      <a:r>
                        <a:rPr lang="en-US" sz="1200" kern="100" dirty="0">
                          <a:effectLst/>
                        </a:rPr>
                        <a:t>YTD Mar’24</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solidFill>
                  </a:tcPr>
                </a:tc>
                <a:tc>
                  <a:txBody>
                    <a:bodyPr/>
                    <a:lstStyle/>
                    <a:p>
                      <a:pPr marL="0" marR="0" algn="ctr">
                        <a:lnSpc>
                          <a:spcPct val="107000"/>
                        </a:lnSpc>
                        <a:spcBef>
                          <a:spcPts val="0"/>
                        </a:spcBef>
                        <a:spcAft>
                          <a:spcPts val="0"/>
                        </a:spcAft>
                      </a:pPr>
                      <a:r>
                        <a:rPr lang="en-US" sz="1200" kern="100" dirty="0">
                          <a:effectLst/>
                        </a:rPr>
                        <a:t>YTD Mar’23</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solidFill>
                  </a:tcPr>
                </a:tc>
                <a:tc>
                  <a:txBody>
                    <a:bodyPr/>
                    <a:lstStyle/>
                    <a:p>
                      <a:pPr marL="0" marR="0" algn="ctr">
                        <a:lnSpc>
                          <a:spcPct val="107000"/>
                        </a:lnSpc>
                        <a:spcBef>
                          <a:spcPts val="0"/>
                        </a:spcBef>
                        <a:spcAft>
                          <a:spcPts val="0"/>
                        </a:spcAft>
                      </a:pPr>
                      <a:r>
                        <a:rPr lang="en-US" sz="1200" kern="100">
                          <a:effectLst/>
                        </a:rPr>
                        <a:t>Variance (%)</a:t>
                      </a:r>
                      <a:endParaRPr lang="en-US" sz="1200" kern="10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solidFill>
                  </a:tcPr>
                </a:tc>
                <a:extLst>
                  <a:ext uri="{0D108BD9-81ED-4DB2-BD59-A6C34878D82A}">
                    <a16:rowId xmlns:a16="http://schemas.microsoft.com/office/drawing/2014/main" val="1331903326"/>
                  </a:ext>
                </a:extLst>
              </a:tr>
              <a:tr h="127680">
                <a:tc>
                  <a:txBody>
                    <a:bodyPr/>
                    <a:lstStyle/>
                    <a:p>
                      <a:pPr marL="0" marR="0" algn="l">
                        <a:lnSpc>
                          <a:spcPct val="107000"/>
                        </a:lnSpc>
                        <a:spcBef>
                          <a:spcPts val="0"/>
                        </a:spcBef>
                        <a:spcAft>
                          <a:spcPts val="0"/>
                        </a:spcAft>
                      </a:pPr>
                      <a:r>
                        <a:rPr lang="en-US" sz="1200" kern="100" dirty="0">
                          <a:effectLst/>
                        </a:rPr>
                        <a:t>Share of profit from associates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559</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1,436</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-61%</a:t>
                      </a:r>
                    </a:p>
                  </a:txBody>
                  <a:tcPr marL="0" marR="0" marT="0" marB="0" anchor="ctr"/>
                </a:tc>
                <a:extLst>
                  <a:ext uri="{0D108BD9-81ED-4DB2-BD59-A6C34878D82A}">
                    <a16:rowId xmlns:a16="http://schemas.microsoft.com/office/drawing/2014/main" val="647085493"/>
                  </a:ext>
                </a:extLst>
              </a:tr>
              <a:tr h="127680">
                <a:tc>
                  <a:txBody>
                    <a:bodyPr/>
                    <a:lstStyle/>
                    <a:p>
                      <a:pPr marL="0" marR="0" algn="l">
                        <a:lnSpc>
                          <a:spcPct val="107000"/>
                        </a:lnSpc>
                        <a:spcBef>
                          <a:spcPts val="0"/>
                        </a:spcBef>
                        <a:spcAft>
                          <a:spcPts val="0"/>
                        </a:spcAft>
                      </a:pPr>
                      <a:r>
                        <a:rPr lang="en-US" sz="1200" kern="100" dirty="0">
                          <a:effectLst/>
                        </a:rPr>
                        <a:t>Interest Income</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58</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259</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-78%</a:t>
                      </a:r>
                    </a:p>
                  </a:txBody>
                  <a:tcPr marL="0" marR="0" marT="0" marB="0" anchor="ctr"/>
                </a:tc>
                <a:extLst>
                  <a:ext uri="{0D108BD9-81ED-4DB2-BD59-A6C34878D82A}">
                    <a16:rowId xmlns:a16="http://schemas.microsoft.com/office/drawing/2014/main" val="357779454"/>
                  </a:ext>
                </a:extLst>
              </a:tr>
              <a:tr h="127680">
                <a:tc>
                  <a:txBody>
                    <a:bodyPr/>
                    <a:lstStyle/>
                    <a:p>
                      <a:pPr marL="0" marR="0" algn="l">
                        <a:lnSpc>
                          <a:spcPct val="107000"/>
                        </a:lnSpc>
                        <a:spcBef>
                          <a:spcPts val="0"/>
                        </a:spcBef>
                        <a:spcAft>
                          <a:spcPts val="0"/>
                        </a:spcAft>
                      </a:pPr>
                      <a:r>
                        <a:rPr lang="en-US" sz="1200" kern="100" dirty="0">
                          <a:effectLst/>
                        </a:rPr>
                        <a:t>Dividend from Fair Value Investments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422</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220</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92%</a:t>
                      </a:r>
                    </a:p>
                  </a:txBody>
                  <a:tcPr marL="0" marR="0" marT="0" marB="0" anchor="ctr"/>
                </a:tc>
                <a:extLst>
                  <a:ext uri="{0D108BD9-81ED-4DB2-BD59-A6C34878D82A}">
                    <a16:rowId xmlns:a16="http://schemas.microsoft.com/office/drawing/2014/main" val="943770182"/>
                  </a:ext>
                </a:extLst>
              </a:tr>
              <a:tr h="127680">
                <a:tc>
                  <a:txBody>
                    <a:bodyPr/>
                    <a:lstStyle/>
                    <a:p>
                      <a:pPr marL="0" marR="0" algn="l">
                        <a:lnSpc>
                          <a:spcPct val="107000"/>
                        </a:lnSpc>
                        <a:spcBef>
                          <a:spcPts val="0"/>
                        </a:spcBef>
                        <a:spcAft>
                          <a:spcPts val="0"/>
                        </a:spcAft>
                      </a:pPr>
                      <a:r>
                        <a:rPr lang="en-US" sz="1200" kern="100" dirty="0">
                          <a:effectLst/>
                        </a:rPr>
                        <a:t>Realized (loss) profit on sale of investment</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640</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489</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31%</a:t>
                      </a:r>
                    </a:p>
                  </a:txBody>
                  <a:tcPr marL="0" marR="0" marT="0" marB="0" anchor="ctr"/>
                </a:tc>
                <a:extLst>
                  <a:ext uri="{0D108BD9-81ED-4DB2-BD59-A6C34878D82A}">
                    <a16:rowId xmlns:a16="http://schemas.microsoft.com/office/drawing/2014/main" val="3477949773"/>
                  </a:ext>
                </a:extLst>
              </a:tr>
              <a:tr h="127680">
                <a:tc>
                  <a:txBody>
                    <a:bodyPr/>
                    <a:lstStyle/>
                    <a:p>
                      <a:pPr marL="0" marR="0" algn="l">
                        <a:lnSpc>
                          <a:spcPct val="107000"/>
                        </a:lnSpc>
                        <a:spcBef>
                          <a:spcPts val="0"/>
                        </a:spcBef>
                        <a:spcAft>
                          <a:spcPts val="0"/>
                        </a:spcAft>
                      </a:pPr>
                      <a:r>
                        <a:rPr lang="en-US" sz="1200" kern="100" dirty="0">
                          <a:effectLst/>
                        </a:rPr>
                        <a:t>Net change in value of investments at FVTPL</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622</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(638)</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-197%</a:t>
                      </a:r>
                    </a:p>
                  </a:txBody>
                  <a:tcPr marL="0" marR="0" marT="0" marB="0" anchor="ctr"/>
                </a:tc>
                <a:extLst>
                  <a:ext uri="{0D108BD9-81ED-4DB2-BD59-A6C34878D82A}">
                    <a16:rowId xmlns:a16="http://schemas.microsoft.com/office/drawing/2014/main" val="2116076420"/>
                  </a:ext>
                </a:extLst>
              </a:tr>
              <a:tr h="127680">
                <a:tc>
                  <a:txBody>
                    <a:bodyPr/>
                    <a:lstStyle/>
                    <a:p>
                      <a:pPr marL="0" marR="0" algn="l">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Investment write-off </a:t>
                      </a: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(157)</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a:t>
                      </a:r>
                    </a:p>
                  </a:txBody>
                  <a:tcPr marL="0" marR="0" marT="0" marB="0" anchor="ctr"/>
                </a:tc>
                <a:extLst>
                  <a:ext uri="{0D108BD9-81ED-4DB2-BD59-A6C34878D82A}">
                    <a16:rowId xmlns:a16="http://schemas.microsoft.com/office/drawing/2014/main" val="3122098393"/>
                  </a:ext>
                </a:extLst>
              </a:tr>
              <a:tr h="127680">
                <a:tc>
                  <a:txBody>
                    <a:bodyPr/>
                    <a:lstStyle/>
                    <a:p>
                      <a:pPr marL="0" marR="0" algn="l">
                        <a:lnSpc>
                          <a:spcPct val="107000"/>
                        </a:lnSpc>
                        <a:spcBef>
                          <a:spcPts val="0"/>
                        </a:spcBef>
                        <a:spcAft>
                          <a:spcPts val="0"/>
                        </a:spcAft>
                      </a:pPr>
                      <a:r>
                        <a:rPr lang="en-US" sz="1200" kern="100" dirty="0">
                          <a:effectLst/>
                        </a:rPr>
                        <a:t>Sitting fees from Associates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28</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23</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22%</a:t>
                      </a:r>
                    </a:p>
                  </a:txBody>
                  <a:tcPr marL="0" marR="0" marT="0" marB="0" anchor="ctr"/>
                </a:tc>
                <a:extLst>
                  <a:ext uri="{0D108BD9-81ED-4DB2-BD59-A6C34878D82A}">
                    <a16:rowId xmlns:a16="http://schemas.microsoft.com/office/drawing/2014/main" val="2340015194"/>
                  </a:ext>
                </a:extLst>
              </a:tr>
              <a:tr h="127680">
                <a:tc>
                  <a:txBody>
                    <a:bodyPr/>
                    <a:lstStyle/>
                    <a:p>
                      <a:pPr marL="0" marR="0" algn="l">
                        <a:lnSpc>
                          <a:spcPct val="107000"/>
                        </a:lnSpc>
                        <a:spcBef>
                          <a:spcPts val="0"/>
                        </a:spcBef>
                        <a:spcAft>
                          <a:spcPts val="0"/>
                        </a:spcAft>
                      </a:pPr>
                      <a:r>
                        <a:rPr lang="en-US" sz="1200" b="1" kern="100" dirty="0">
                          <a:effectLst/>
                        </a:rPr>
                        <a:t>Total income</a:t>
                      </a:r>
                      <a:endParaRPr lang="en-US" sz="12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2,172</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1,789</a:t>
                      </a:r>
                    </a:p>
                  </a:txBody>
                  <a:tcPr marL="4579" marR="4579" marT="4579" marB="0" anchor="ctr">
                    <a:solidFill>
                      <a:schemeClr val="tx2">
                        <a:lumMod val="40000"/>
                        <a:lumOff val="60000"/>
                      </a:schemeClr>
                    </a:solidFill>
                  </a:tcPr>
                </a:tc>
                <a:tc>
                  <a:txBody>
                    <a:bodyPr/>
                    <a:lstStyle/>
                    <a:p>
                      <a:pPr marL="0" marR="0" algn="r" defTabSz="914400" rtl="0" eaLnBrk="1" fontAlgn="ctr" latinLnBrk="0" hangingPunct="1">
                        <a:lnSpc>
                          <a:spcPct val="107000"/>
                        </a:lnSpc>
                        <a:spcBef>
                          <a:spcPts val="0"/>
                        </a:spcBef>
                        <a:spcAft>
                          <a:spcPts val="0"/>
                        </a:spcAft>
                      </a:pPr>
                      <a:r>
                        <a:rPr lang="en-US" sz="1200" b="1" kern="100" dirty="0">
                          <a:solidFill>
                            <a:schemeClr val="dk1"/>
                          </a:solidFill>
                          <a:effectLst/>
                          <a:latin typeface="+mn-lt"/>
                          <a:ea typeface="+mn-ea"/>
                          <a:cs typeface="+mn-cs"/>
                        </a:rPr>
                        <a:t>21%</a:t>
                      </a:r>
                    </a:p>
                  </a:txBody>
                  <a:tcPr marL="0" marR="0" marT="0" marB="0" anchor="ctr">
                    <a:solidFill>
                      <a:schemeClr val="tx2">
                        <a:lumMod val="40000"/>
                        <a:lumOff val="60000"/>
                      </a:schemeClr>
                    </a:solidFill>
                  </a:tcPr>
                </a:tc>
                <a:extLst>
                  <a:ext uri="{0D108BD9-81ED-4DB2-BD59-A6C34878D82A}">
                    <a16:rowId xmlns:a16="http://schemas.microsoft.com/office/drawing/2014/main" val="2754140234"/>
                  </a:ext>
                </a:extLst>
              </a:tr>
              <a:tr h="127680">
                <a:tc>
                  <a:txBody>
                    <a:bodyPr/>
                    <a:lstStyle/>
                    <a:p>
                      <a:pPr marL="0" marR="0" algn="l">
                        <a:lnSpc>
                          <a:spcPct val="107000"/>
                        </a:lnSpc>
                        <a:spcBef>
                          <a:spcPts val="0"/>
                        </a:spcBef>
                        <a:spcAft>
                          <a:spcPts val="0"/>
                        </a:spcAft>
                      </a:pPr>
                      <a:r>
                        <a:rPr lang="en-US" sz="1200" kern="100" dirty="0">
                          <a:effectLst/>
                        </a:rPr>
                        <a:t>Less: Employment Cost</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(252)</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(212)</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19%</a:t>
                      </a:r>
                    </a:p>
                  </a:txBody>
                  <a:tcPr marL="0" marR="0" marT="0" marB="0" anchor="ctr"/>
                </a:tc>
                <a:extLst>
                  <a:ext uri="{0D108BD9-81ED-4DB2-BD59-A6C34878D82A}">
                    <a16:rowId xmlns:a16="http://schemas.microsoft.com/office/drawing/2014/main" val="1356179791"/>
                  </a:ext>
                </a:extLst>
              </a:tr>
              <a:tr h="127680">
                <a:tc>
                  <a:txBody>
                    <a:bodyPr/>
                    <a:lstStyle/>
                    <a:p>
                      <a:pPr marL="0" marR="0" algn="l">
                        <a:lnSpc>
                          <a:spcPct val="107000"/>
                        </a:lnSpc>
                        <a:spcBef>
                          <a:spcPts val="0"/>
                        </a:spcBef>
                        <a:spcAft>
                          <a:spcPts val="0"/>
                        </a:spcAft>
                      </a:pPr>
                      <a:r>
                        <a:rPr lang="en-US" sz="1200" kern="100" dirty="0">
                          <a:effectLst/>
                        </a:rPr>
                        <a:t>Other Overheads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(101)</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(100)</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1%</a:t>
                      </a:r>
                    </a:p>
                  </a:txBody>
                  <a:tcPr marL="0" marR="0" marT="0" marB="0" anchor="ctr"/>
                </a:tc>
                <a:extLst>
                  <a:ext uri="{0D108BD9-81ED-4DB2-BD59-A6C34878D82A}">
                    <a16:rowId xmlns:a16="http://schemas.microsoft.com/office/drawing/2014/main" val="3301244990"/>
                  </a:ext>
                </a:extLst>
              </a:tr>
              <a:tr h="0">
                <a:tc>
                  <a:txBody>
                    <a:bodyPr/>
                    <a:lstStyle/>
                    <a:p>
                      <a:pPr marL="0" marR="0" algn="l">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Contingency provision</a:t>
                      </a: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(40)</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a:t>
                      </a:r>
                    </a:p>
                  </a:txBody>
                  <a:tcPr marL="0" marR="0" marT="0" marB="0" anchor="ctr"/>
                </a:tc>
                <a:extLst>
                  <a:ext uri="{0D108BD9-81ED-4DB2-BD59-A6C34878D82A}">
                    <a16:rowId xmlns:a16="http://schemas.microsoft.com/office/drawing/2014/main" val="1493921415"/>
                  </a:ext>
                </a:extLst>
              </a:tr>
              <a:tr h="127680">
                <a:tc>
                  <a:txBody>
                    <a:bodyPr/>
                    <a:lstStyle/>
                    <a:p>
                      <a:pPr marL="0" marR="0" algn="l">
                        <a:lnSpc>
                          <a:spcPct val="107000"/>
                        </a:lnSpc>
                        <a:spcBef>
                          <a:spcPts val="0"/>
                        </a:spcBef>
                        <a:spcAft>
                          <a:spcPts val="0"/>
                        </a:spcAft>
                      </a:pPr>
                      <a:r>
                        <a:rPr lang="en-US" sz="1200" kern="100" dirty="0">
                          <a:effectLst/>
                        </a:rPr>
                        <a:t>Capital work-in-progress written-off</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(36)</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a:t>
                      </a:r>
                    </a:p>
                  </a:txBody>
                  <a:tcPr marL="0" marR="0" marT="0" marB="0" anchor="ctr"/>
                </a:tc>
                <a:extLst>
                  <a:ext uri="{0D108BD9-81ED-4DB2-BD59-A6C34878D82A}">
                    <a16:rowId xmlns:a16="http://schemas.microsoft.com/office/drawing/2014/main" val="461403195"/>
                  </a:ext>
                </a:extLst>
              </a:tr>
              <a:tr h="127680">
                <a:tc>
                  <a:txBody>
                    <a:bodyPr/>
                    <a:lstStyle/>
                    <a:p>
                      <a:pPr marL="0" marR="0" algn="l">
                        <a:lnSpc>
                          <a:spcPct val="107000"/>
                        </a:lnSpc>
                        <a:spcBef>
                          <a:spcPts val="0"/>
                        </a:spcBef>
                        <a:spcAft>
                          <a:spcPts val="0"/>
                        </a:spcAft>
                      </a:pPr>
                      <a:r>
                        <a:rPr lang="en-US" sz="1200" kern="100" dirty="0">
                          <a:effectLst/>
                        </a:rPr>
                        <a:t>CSR</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0%</a:t>
                      </a:r>
                    </a:p>
                  </a:txBody>
                  <a:tcPr marL="0" marR="0" marT="0" marB="0" anchor="ctr"/>
                </a:tc>
                <a:extLst>
                  <a:ext uri="{0D108BD9-81ED-4DB2-BD59-A6C34878D82A}">
                    <a16:rowId xmlns:a16="http://schemas.microsoft.com/office/drawing/2014/main" val="3964896045"/>
                  </a:ext>
                </a:extLst>
              </a:tr>
              <a:tr h="127680">
                <a:tc>
                  <a:txBody>
                    <a:bodyPr/>
                    <a:lstStyle/>
                    <a:p>
                      <a:pPr marL="0" marR="0" algn="l">
                        <a:lnSpc>
                          <a:spcPct val="107000"/>
                        </a:lnSpc>
                        <a:spcBef>
                          <a:spcPts val="0"/>
                        </a:spcBef>
                        <a:spcAft>
                          <a:spcPts val="0"/>
                        </a:spcAft>
                      </a:pPr>
                      <a:r>
                        <a:rPr lang="en-US" sz="1200" kern="100" dirty="0">
                          <a:effectLst/>
                        </a:rPr>
                        <a:t>Directors Remuneration (for FY2022-23)</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(65)</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a:t>
                      </a:r>
                    </a:p>
                  </a:txBody>
                  <a:tcPr marL="0" marR="0" marT="0" marB="0" anchor="ctr"/>
                </a:tc>
                <a:extLst>
                  <a:ext uri="{0D108BD9-81ED-4DB2-BD59-A6C34878D82A}">
                    <a16:rowId xmlns:a16="http://schemas.microsoft.com/office/drawing/2014/main" val="1873382922"/>
                  </a:ext>
                </a:extLst>
              </a:tr>
              <a:tr h="127680">
                <a:tc>
                  <a:txBody>
                    <a:bodyPr/>
                    <a:lstStyle/>
                    <a:p>
                      <a:pPr marL="0" marR="0" algn="l">
                        <a:lnSpc>
                          <a:spcPct val="107000"/>
                        </a:lnSpc>
                        <a:spcBef>
                          <a:spcPts val="0"/>
                        </a:spcBef>
                        <a:spcAft>
                          <a:spcPts val="0"/>
                        </a:spcAft>
                      </a:pPr>
                      <a:r>
                        <a:rPr lang="en-US" sz="1200" kern="100" dirty="0">
                          <a:effectLst/>
                        </a:rPr>
                        <a:t>Directors Sitting Fees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(70)</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(70)</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0%</a:t>
                      </a:r>
                    </a:p>
                  </a:txBody>
                  <a:tcPr marL="0" marR="0" marT="0" marB="0" anchor="ctr"/>
                </a:tc>
                <a:extLst>
                  <a:ext uri="{0D108BD9-81ED-4DB2-BD59-A6C34878D82A}">
                    <a16:rowId xmlns:a16="http://schemas.microsoft.com/office/drawing/2014/main" val="534426167"/>
                  </a:ext>
                </a:extLst>
              </a:tr>
              <a:tr h="127680">
                <a:tc>
                  <a:txBody>
                    <a:bodyPr/>
                    <a:lstStyle/>
                    <a:p>
                      <a:pPr marL="0" marR="0" algn="l">
                        <a:lnSpc>
                          <a:spcPct val="107000"/>
                        </a:lnSpc>
                        <a:spcBef>
                          <a:spcPts val="0"/>
                        </a:spcBef>
                        <a:spcAft>
                          <a:spcPts val="0"/>
                        </a:spcAft>
                      </a:pPr>
                      <a:r>
                        <a:rPr lang="en-US" sz="1200" b="1" kern="100" dirty="0">
                          <a:effectLst/>
                        </a:rPr>
                        <a:t>Profit/ (loss) before Finance Cost</a:t>
                      </a:r>
                      <a:endParaRPr lang="en-US" sz="12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1,640</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1,397</a:t>
                      </a:r>
                    </a:p>
                  </a:txBody>
                  <a:tcPr marL="4579" marR="4579" marT="4579" marB="0" anchor="ctr">
                    <a:solidFill>
                      <a:schemeClr val="tx2">
                        <a:lumMod val="40000"/>
                        <a:lumOff val="60000"/>
                      </a:schemeClr>
                    </a:solidFill>
                  </a:tcPr>
                </a:tc>
                <a:tc>
                  <a:txBody>
                    <a:bodyPr/>
                    <a:lstStyle/>
                    <a:p>
                      <a:pPr marL="0" marR="0" algn="r" defTabSz="914400" rtl="0" eaLnBrk="1" fontAlgn="ctr" latinLnBrk="0" hangingPunct="1">
                        <a:lnSpc>
                          <a:spcPct val="107000"/>
                        </a:lnSpc>
                        <a:spcBef>
                          <a:spcPts val="0"/>
                        </a:spcBef>
                        <a:spcAft>
                          <a:spcPts val="0"/>
                        </a:spcAft>
                      </a:pPr>
                      <a:r>
                        <a:rPr lang="en-US" sz="1200" b="1" kern="100" dirty="0">
                          <a:solidFill>
                            <a:schemeClr val="dk1"/>
                          </a:solidFill>
                          <a:effectLst/>
                          <a:latin typeface="+mn-lt"/>
                          <a:ea typeface="+mn-ea"/>
                          <a:cs typeface="+mn-cs"/>
                        </a:rPr>
                        <a:t>17%</a:t>
                      </a:r>
                    </a:p>
                  </a:txBody>
                  <a:tcPr marL="0" marR="0" marT="0" marB="0" anchor="ctr">
                    <a:solidFill>
                      <a:schemeClr val="tx2">
                        <a:lumMod val="40000"/>
                        <a:lumOff val="60000"/>
                      </a:schemeClr>
                    </a:solidFill>
                  </a:tcPr>
                </a:tc>
                <a:extLst>
                  <a:ext uri="{0D108BD9-81ED-4DB2-BD59-A6C34878D82A}">
                    <a16:rowId xmlns:a16="http://schemas.microsoft.com/office/drawing/2014/main" val="820030251"/>
                  </a:ext>
                </a:extLst>
              </a:tr>
              <a:tr h="127680">
                <a:tc>
                  <a:txBody>
                    <a:bodyPr/>
                    <a:lstStyle/>
                    <a:p>
                      <a:pPr marL="0" marR="0" algn="l">
                        <a:lnSpc>
                          <a:spcPct val="107000"/>
                        </a:lnSpc>
                        <a:spcBef>
                          <a:spcPts val="0"/>
                        </a:spcBef>
                        <a:spcAft>
                          <a:spcPts val="0"/>
                        </a:spcAft>
                      </a:pPr>
                      <a:r>
                        <a:rPr lang="en-US" sz="1200" kern="100" dirty="0">
                          <a:effectLst/>
                        </a:rPr>
                        <a:t>Less: Finance Cost (interest + Proc. Charges)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(1066)</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(1,043)</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2%</a:t>
                      </a:r>
                    </a:p>
                  </a:txBody>
                  <a:tcPr marL="0" marR="0" marT="0" marB="0" anchor="ctr"/>
                </a:tc>
                <a:extLst>
                  <a:ext uri="{0D108BD9-81ED-4DB2-BD59-A6C34878D82A}">
                    <a16:rowId xmlns:a16="http://schemas.microsoft.com/office/drawing/2014/main" val="3402789933"/>
                  </a:ext>
                </a:extLst>
              </a:tr>
              <a:tr h="127680">
                <a:tc>
                  <a:txBody>
                    <a:bodyPr/>
                    <a:lstStyle/>
                    <a:p>
                      <a:pPr marL="0" marR="0" algn="l">
                        <a:lnSpc>
                          <a:spcPct val="107000"/>
                        </a:lnSpc>
                        <a:spcBef>
                          <a:spcPts val="0"/>
                        </a:spcBef>
                        <a:spcAft>
                          <a:spcPts val="0"/>
                        </a:spcAft>
                      </a:pPr>
                      <a:r>
                        <a:rPr lang="en-US" sz="1200" b="1" kern="100" dirty="0">
                          <a:effectLst/>
                        </a:rPr>
                        <a:t>Net Profit / (Loss)</a:t>
                      </a:r>
                      <a:endParaRPr lang="en-US" sz="12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532</a:t>
                      </a:r>
                    </a:p>
                  </a:txBody>
                  <a:tcPr marL="4579" marR="4579" marT="4579" marB="0" anchor="ctr">
                    <a:solidFill>
                      <a:schemeClr val="tx2">
                        <a:lumMod val="60000"/>
                        <a:lumOff val="4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354</a:t>
                      </a:r>
                    </a:p>
                  </a:txBody>
                  <a:tcPr marL="4579" marR="4579" marT="4579" marB="0" anchor="ctr">
                    <a:solidFill>
                      <a:schemeClr val="tx2">
                        <a:lumMod val="40000"/>
                        <a:lumOff val="60000"/>
                      </a:schemeClr>
                    </a:solidFill>
                  </a:tcPr>
                </a:tc>
                <a:tc>
                  <a:txBody>
                    <a:bodyPr/>
                    <a:lstStyle/>
                    <a:p>
                      <a:pPr marL="0" marR="0" algn="r" defTabSz="914400" rtl="0" eaLnBrk="1" fontAlgn="ctr" latinLnBrk="0" hangingPunct="1">
                        <a:lnSpc>
                          <a:spcPct val="107000"/>
                        </a:lnSpc>
                        <a:spcBef>
                          <a:spcPts val="0"/>
                        </a:spcBef>
                        <a:spcAft>
                          <a:spcPts val="0"/>
                        </a:spcAft>
                      </a:pPr>
                      <a:r>
                        <a:rPr lang="en-US" sz="1200" b="1" kern="100" dirty="0">
                          <a:solidFill>
                            <a:schemeClr val="dk1"/>
                          </a:solidFill>
                          <a:effectLst/>
                          <a:latin typeface="+mn-lt"/>
                          <a:ea typeface="+mn-ea"/>
                          <a:cs typeface="+mn-cs"/>
                        </a:rPr>
                        <a:t>50%</a:t>
                      </a:r>
                    </a:p>
                  </a:txBody>
                  <a:tcPr marL="0" marR="0" marT="0" marB="0" anchor="ctr">
                    <a:solidFill>
                      <a:schemeClr val="tx2">
                        <a:lumMod val="40000"/>
                        <a:lumOff val="60000"/>
                      </a:schemeClr>
                    </a:solidFill>
                  </a:tcPr>
                </a:tc>
                <a:extLst>
                  <a:ext uri="{0D108BD9-81ED-4DB2-BD59-A6C34878D82A}">
                    <a16:rowId xmlns:a16="http://schemas.microsoft.com/office/drawing/2014/main" val="3742747181"/>
                  </a:ext>
                </a:extLst>
              </a:tr>
              <a:tr h="127680">
                <a:tc>
                  <a:txBody>
                    <a:bodyPr/>
                    <a:lstStyle/>
                    <a:p>
                      <a:pPr marL="0" marR="0" algn="l">
                        <a:lnSpc>
                          <a:spcPct val="107000"/>
                        </a:lnSpc>
                        <a:spcBef>
                          <a:spcPts val="0"/>
                        </a:spcBef>
                        <a:spcAft>
                          <a:spcPts val="0"/>
                        </a:spcAft>
                      </a:pPr>
                      <a:r>
                        <a:rPr lang="en-US" sz="1200" kern="100" dirty="0">
                          <a:effectLst/>
                        </a:rPr>
                        <a:t>Net change in value of invest at FVOCI</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557</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1,679</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-67%</a:t>
                      </a:r>
                    </a:p>
                  </a:txBody>
                  <a:tcPr marL="0" marR="0" marT="0" marB="0" anchor="ctr"/>
                </a:tc>
                <a:extLst>
                  <a:ext uri="{0D108BD9-81ED-4DB2-BD59-A6C34878D82A}">
                    <a16:rowId xmlns:a16="http://schemas.microsoft.com/office/drawing/2014/main" val="279306450"/>
                  </a:ext>
                </a:extLst>
              </a:tr>
              <a:tr h="127680">
                <a:tc>
                  <a:txBody>
                    <a:bodyPr/>
                    <a:lstStyle/>
                    <a:p>
                      <a:pPr marL="0" marR="0" algn="l">
                        <a:lnSpc>
                          <a:spcPct val="107000"/>
                        </a:lnSpc>
                        <a:spcBef>
                          <a:spcPts val="0"/>
                        </a:spcBef>
                        <a:spcAft>
                          <a:spcPts val="0"/>
                        </a:spcAft>
                      </a:pPr>
                      <a:r>
                        <a:rPr lang="en-US" sz="1200" kern="100" dirty="0">
                          <a:effectLst/>
                        </a:rPr>
                        <a:t>Share of other comp. income of associates</a:t>
                      </a:r>
                      <a:endParaRPr lang="en-US" sz="1200" kern="100" dirty="0">
                        <a:effectLst/>
                        <a:latin typeface="+mn-lt"/>
                        <a:ea typeface="Calibri" panose="020F0502020204030204" pitchFamily="34" charset="0"/>
                        <a:cs typeface="Times New Roman" panose="02020603050405020304" pitchFamily="18" charset="0"/>
                      </a:endParaRPr>
                    </a:p>
                  </a:txBody>
                  <a:tcPr marL="4579" marR="4579" marT="4579" marB="0" anchor="ct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479</a:t>
                      </a:r>
                    </a:p>
                  </a:txBody>
                  <a:tcPr marL="4579" marR="4579" marT="4579" marB="0" anchor="ctr">
                    <a:solidFill>
                      <a:schemeClr val="accent6">
                        <a:lumMod val="20000"/>
                        <a:lumOff val="80000"/>
                      </a:schemeClr>
                    </a:solidFill>
                  </a:tcPr>
                </a:tc>
                <a:tc>
                  <a:txBody>
                    <a:bodyPr/>
                    <a:lstStyle/>
                    <a:p>
                      <a:pPr marL="0" marR="0" algn="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(64)</a:t>
                      </a:r>
                    </a:p>
                  </a:txBody>
                  <a:tcPr marL="4579" marR="4579" marT="4579" marB="0" anchor="ctr">
                    <a:solidFill>
                      <a:schemeClr val="accent6">
                        <a:lumMod val="20000"/>
                        <a:lumOff val="80000"/>
                      </a:schemeClr>
                    </a:solidFill>
                  </a:tcPr>
                </a:tc>
                <a:tc>
                  <a:txBody>
                    <a:bodyPr/>
                    <a:lstStyle/>
                    <a:p>
                      <a:pPr marL="0" marR="0" algn="r" defTabSz="914400" rtl="0" eaLnBrk="1" fontAlgn="ctr" latinLnBrk="0" hangingPunct="1">
                        <a:lnSpc>
                          <a:spcPct val="107000"/>
                        </a:lnSpc>
                        <a:spcBef>
                          <a:spcPts val="0"/>
                        </a:spcBef>
                        <a:spcAft>
                          <a:spcPts val="0"/>
                        </a:spcAft>
                      </a:pPr>
                      <a:r>
                        <a:rPr lang="en-US" sz="1200" kern="100" dirty="0">
                          <a:solidFill>
                            <a:schemeClr val="dk1"/>
                          </a:solidFill>
                          <a:effectLst/>
                          <a:latin typeface="+mn-lt"/>
                          <a:ea typeface="+mn-ea"/>
                          <a:cs typeface="+mn-cs"/>
                        </a:rPr>
                        <a:t>648%</a:t>
                      </a:r>
                    </a:p>
                  </a:txBody>
                  <a:tcPr marL="0" marR="0" marT="0" marB="0" anchor="ctr"/>
                </a:tc>
                <a:extLst>
                  <a:ext uri="{0D108BD9-81ED-4DB2-BD59-A6C34878D82A}">
                    <a16:rowId xmlns:a16="http://schemas.microsoft.com/office/drawing/2014/main" val="3555667737"/>
                  </a:ext>
                </a:extLst>
              </a:tr>
              <a:tr h="127680">
                <a:tc>
                  <a:txBody>
                    <a:bodyPr/>
                    <a:lstStyle/>
                    <a:p>
                      <a:pPr marL="0" marR="0" algn="l">
                        <a:lnSpc>
                          <a:spcPct val="107000"/>
                        </a:lnSpc>
                        <a:spcBef>
                          <a:spcPts val="0"/>
                        </a:spcBef>
                        <a:spcAft>
                          <a:spcPts val="0"/>
                        </a:spcAft>
                      </a:pPr>
                      <a:r>
                        <a:rPr lang="en-US" sz="1200" b="1" kern="100" dirty="0">
                          <a:effectLst/>
                        </a:rPr>
                        <a:t>Total Other Comprehensive Income</a:t>
                      </a:r>
                      <a:endParaRPr lang="en-US" sz="1200" b="1" kern="100" dirty="0">
                        <a:effectLst/>
                        <a:latin typeface="+mn-lt"/>
                        <a:ea typeface="Calibri" panose="020F0502020204030204" pitchFamily="34" charset="0"/>
                        <a:cs typeface="Times New Roman" panose="02020603050405020304" pitchFamily="18" charset="0"/>
                      </a:endParaRP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1,568</a:t>
                      </a:r>
                    </a:p>
                  </a:txBody>
                  <a:tcPr marL="4579" marR="4579" marT="4579" marB="0" anchor="ctr">
                    <a:solidFill>
                      <a:schemeClr val="tx2">
                        <a:lumMod val="40000"/>
                        <a:lumOff val="60000"/>
                      </a:schemeClr>
                    </a:solidFill>
                  </a:tcPr>
                </a:tc>
                <a:tc>
                  <a:txBody>
                    <a:bodyPr/>
                    <a:lstStyle/>
                    <a:p>
                      <a:pPr marL="0" marR="0" algn="r">
                        <a:lnSpc>
                          <a:spcPct val="107000"/>
                        </a:lnSpc>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1,969</a:t>
                      </a:r>
                    </a:p>
                  </a:txBody>
                  <a:tcPr marL="4579" marR="4579" marT="4579" marB="0" anchor="ctr">
                    <a:solidFill>
                      <a:schemeClr val="tx2">
                        <a:lumMod val="40000"/>
                        <a:lumOff val="60000"/>
                      </a:schemeClr>
                    </a:solidFill>
                  </a:tcPr>
                </a:tc>
                <a:tc>
                  <a:txBody>
                    <a:bodyPr/>
                    <a:lstStyle/>
                    <a:p>
                      <a:pPr marL="0" marR="0" algn="r" defTabSz="914400" rtl="0" eaLnBrk="1" fontAlgn="ctr" latinLnBrk="0" hangingPunct="1">
                        <a:lnSpc>
                          <a:spcPct val="107000"/>
                        </a:lnSpc>
                        <a:spcBef>
                          <a:spcPts val="0"/>
                        </a:spcBef>
                        <a:spcAft>
                          <a:spcPts val="0"/>
                        </a:spcAft>
                      </a:pPr>
                      <a:r>
                        <a:rPr lang="en-US" sz="1200" b="1" kern="100" dirty="0">
                          <a:solidFill>
                            <a:schemeClr val="dk1"/>
                          </a:solidFill>
                          <a:effectLst/>
                          <a:latin typeface="+mn-lt"/>
                          <a:ea typeface="+mn-ea"/>
                          <a:cs typeface="+mn-cs"/>
                        </a:rPr>
                        <a:t>-20%</a:t>
                      </a:r>
                    </a:p>
                  </a:txBody>
                  <a:tcPr marL="0" marR="0" marT="0" marB="0" anchor="ctr">
                    <a:solidFill>
                      <a:schemeClr val="tx2">
                        <a:lumMod val="40000"/>
                        <a:lumOff val="60000"/>
                      </a:schemeClr>
                    </a:solidFill>
                  </a:tcPr>
                </a:tc>
                <a:extLst>
                  <a:ext uri="{0D108BD9-81ED-4DB2-BD59-A6C34878D82A}">
                    <a16:rowId xmlns:a16="http://schemas.microsoft.com/office/drawing/2014/main" val="638720609"/>
                  </a:ext>
                </a:extLst>
              </a:tr>
            </a:tbl>
          </a:graphicData>
        </a:graphic>
      </p:graphicFrame>
      <p:graphicFrame>
        <p:nvGraphicFramePr>
          <p:cNvPr id="7" name="Table 6">
            <a:extLst>
              <a:ext uri="{FF2B5EF4-FFF2-40B4-BE49-F238E27FC236}">
                <a16:creationId xmlns:a16="http://schemas.microsoft.com/office/drawing/2014/main" id="{1883CBF6-E6D4-EDD5-5CEF-C3611651F8FD}"/>
              </a:ext>
            </a:extLst>
          </p:cNvPr>
          <p:cNvGraphicFramePr>
            <a:graphicFrameLocks noGrp="1"/>
          </p:cNvGraphicFramePr>
          <p:nvPr>
            <p:extLst>
              <p:ext uri="{D42A27DB-BD31-4B8C-83A1-F6EECF244321}">
                <p14:modId xmlns:p14="http://schemas.microsoft.com/office/powerpoint/2010/main" val="964938578"/>
              </p:ext>
            </p:extLst>
          </p:nvPr>
        </p:nvGraphicFramePr>
        <p:xfrm>
          <a:off x="7047781" y="1319683"/>
          <a:ext cx="4917053" cy="4170118"/>
        </p:xfrm>
        <a:graphic>
          <a:graphicData uri="http://schemas.openxmlformats.org/drawingml/2006/table">
            <a:tbl>
              <a:tblPr firstRow="1" bandCol="1">
                <a:tableStyleId>{F5AB1C69-6EDB-4FF4-983F-18BD219EF322}</a:tableStyleId>
              </a:tblPr>
              <a:tblGrid>
                <a:gridCol w="4917053">
                  <a:extLst>
                    <a:ext uri="{9D8B030D-6E8A-4147-A177-3AD203B41FA5}">
                      <a16:colId xmlns:a16="http://schemas.microsoft.com/office/drawing/2014/main" val="710174468"/>
                    </a:ext>
                  </a:extLst>
                </a:gridCol>
              </a:tblGrid>
              <a:tr h="253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Performance Overview</a:t>
                      </a:r>
                      <a:endParaRPr lang="en-US" sz="1300" dirty="0"/>
                    </a:p>
                  </a:txBody>
                  <a:tcPr>
                    <a:solidFill>
                      <a:schemeClr val="accent6">
                        <a:lumMod val="40000"/>
                        <a:lumOff val="60000"/>
                      </a:schemeClr>
                    </a:solidFill>
                  </a:tcPr>
                </a:tc>
                <a:extLst>
                  <a:ext uri="{0D108BD9-81ED-4DB2-BD59-A6C34878D82A}">
                    <a16:rowId xmlns:a16="http://schemas.microsoft.com/office/drawing/2014/main" val="2392507945"/>
                  </a:ext>
                </a:extLst>
              </a:tr>
              <a:tr h="3895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Share of results of associates: </a:t>
                      </a:r>
                      <a:r>
                        <a:rPr lang="en-US" altLang="en-US" sz="1100" dirty="0">
                          <a:latin typeface="+mn-lt"/>
                        </a:rPr>
                        <a:t>The company earned a share of profit of OMR 559k in 2024, which is lower  than OMR 1,436k in 2023. This is due to decline in the performance of Al Maha, Oman Chlorine and Alruwad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Interest income: </a:t>
                      </a:r>
                      <a:r>
                        <a:rPr lang="en-US" altLang="en-US" sz="1100" dirty="0">
                          <a:latin typeface="+mn-lt"/>
                        </a:rPr>
                        <a:t>The company earned OMR 58k in 2024 on Ominvest Bonds, a decrease from OMR 259k in 2023 due to sale of bonds. The bonds were redeemed on 06</a:t>
                      </a:r>
                      <a:r>
                        <a:rPr lang="en-US" altLang="en-US" sz="1100" baseline="30000" dirty="0">
                          <a:latin typeface="+mn-lt"/>
                        </a:rPr>
                        <a:t>th</a:t>
                      </a:r>
                      <a:r>
                        <a:rPr lang="en-US" altLang="en-US" sz="1100" dirty="0">
                          <a:latin typeface="+mn-lt"/>
                        </a:rPr>
                        <a:t> June 2023, hence there will not be any interest income going forward.</a:t>
                      </a:r>
                      <a:r>
                        <a:rPr lang="en-US" altLang="en-US" sz="1100" b="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Realized profit on sale of investment: </a:t>
                      </a:r>
                      <a:r>
                        <a:rPr lang="en-US" altLang="en-US" sz="1100" dirty="0">
                          <a:latin typeface="+mn-lt"/>
                        </a:rPr>
                        <a:t>The company realized a profit of OMR 640K in 2024, a significant improvement from the profit of 489k in 2023. The profit OMR 342k generated on the sell of entire stake in Almondz Global on 17</a:t>
                      </a:r>
                      <a:r>
                        <a:rPr lang="en-US" altLang="en-US" sz="1100" baseline="30000" dirty="0">
                          <a:latin typeface="+mn-lt"/>
                        </a:rPr>
                        <a:t>th</a:t>
                      </a:r>
                      <a:r>
                        <a:rPr lang="en-US" altLang="en-US" sz="1100" dirty="0">
                          <a:latin typeface="+mn-lt"/>
                        </a:rPr>
                        <a:t> Sept’23  and OMR 298k on the sell of other FVTPL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Unrealized profit on financial assets: </a:t>
                      </a:r>
                      <a:r>
                        <a:rPr lang="en-US" altLang="en-US" sz="1100" dirty="0">
                          <a:latin typeface="+mn-lt"/>
                        </a:rPr>
                        <a:t>The company recorded an unrealized profit of OMR 622k in 2024, substantial higher than the loss of OMR (638k) in 2023. The fair value gain is a mainly result of improvement in share price of investments classified as FVTPL.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rPr>
                        <a:t>Other Comprehensive Income: </a:t>
                      </a:r>
                      <a:r>
                        <a:rPr lang="en-US" altLang="en-US" sz="1100" dirty="0">
                          <a:latin typeface="+mn-lt"/>
                        </a:rPr>
                        <a:t>The company reported other comprehensive income of OMR 1,036k in 2024, lower than last year’s OMR 1,615k. Profit for the last year was a result of increase in share price of investments classified as FVOCI. Further company has recorded its share of OMR 481k, on the revaluation gain of property of Alruwad School.</a:t>
                      </a:r>
                      <a:endParaRPr lang="en-US" sz="1100" b="0" dirty="0"/>
                    </a:p>
                  </a:txBody>
                  <a:tcPr/>
                </a:tc>
                <a:extLst>
                  <a:ext uri="{0D108BD9-81ED-4DB2-BD59-A6C34878D82A}">
                    <a16:rowId xmlns:a16="http://schemas.microsoft.com/office/drawing/2014/main" val="1230342683"/>
                  </a:ext>
                </a:extLst>
              </a:tr>
            </a:tbl>
          </a:graphicData>
        </a:graphic>
      </p:graphicFrame>
    </p:spTree>
    <p:extLst>
      <p:ext uri="{BB962C8B-B14F-4D97-AF65-F5344CB8AC3E}">
        <p14:creationId xmlns:p14="http://schemas.microsoft.com/office/powerpoint/2010/main" val="92512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3"/>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115040" y="315844"/>
            <a:ext cx="10944262" cy="895415"/>
          </a:xfrm>
        </p:spPr>
        <p:txBody>
          <a:bodyPr>
            <a:normAutofit/>
          </a:bodyPr>
          <a:lstStyle/>
          <a:p>
            <a:pPr algn="ctr"/>
            <a:r>
              <a:rPr lang="en-US" sz="3600" dirty="0">
                <a:solidFill>
                  <a:schemeClr val="accent2">
                    <a:lumMod val="50000"/>
                  </a:schemeClr>
                </a:solidFill>
                <a:latin typeface="+mn-lt"/>
                <a:ea typeface="Tahoma" panose="020B0604030504040204" pitchFamily="34" charset="0"/>
                <a:cs typeface="Tahoma" panose="020B0604030504040204" pitchFamily="34" charset="0"/>
              </a:rPr>
              <a:t>Performance of Associate Companies</a:t>
            </a:r>
            <a:endParaRPr lang="en-US" sz="3600"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5D61DF-67D7-EA8F-344B-77A697C40B07}"/>
              </a:ext>
            </a:extLst>
          </p:cNvPr>
          <p:cNvSpPr/>
          <p:nvPr/>
        </p:nvSpPr>
        <p:spPr>
          <a:xfrm>
            <a:off x="192576" y="1334163"/>
            <a:ext cx="5903424"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Revenue and other income (OMR’000)</a:t>
            </a:r>
          </a:p>
        </p:txBody>
      </p:sp>
      <p:sp>
        <p:nvSpPr>
          <p:cNvPr id="10" name="Rectangle 9">
            <a:extLst>
              <a:ext uri="{FF2B5EF4-FFF2-40B4-BE49-F238E27FC236}">
                <a16:creationId xmlns:a16="http://schemas.microsoft.com/office/drawing/2014/main" id="{2EAAD0C1-66B2-9A39-B345-832F03A4B8FB}"/>
              </a:ext>
            </a:extLst>
          </p:cNvPr>
          <p:cNvSpPr/>
          <p:nvPr/>
        </p:nvSpPr>
        <p:spPr>
          <a:xfrm>
            <a:off x="6242143" y="1316858"/>
            <a:ext cx="5757281" cy="324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Net Profit / (loss) (OMR'000)</a:t>
            </a:r>
          </a:p>
        </p:txBody>
      </p:sp>
      <p:sp>
        <p:nvSpPr>
          <p:cNvPr id="12" name="Rectangle 11">
            <a:extLst>
              <a:ext uri="{FF2B5EF4-FFF2-40B4-BE49-F238E27FC236}">
                <a16:creationId xmlns:a16="http://schemas.microsoft.com/office/drawing/2014/main" id="{F688CF10-69D4-F48C-AE80-08896AB8A0C8}"/>
              </a:ext>
            </a:extLst>
          </p:cNvPr>
          <p:cNvSpPr/>
          <p:nvPr/>
        </p:nvSpPr>
        <p:spPr>
          <a:xfrm>
            <a:off x="3587149" y="3947484"/>
            <a:ext cx="5903422" cy="2852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400" b="0" i="0" u="none" strike="noStrike" kern="1200" spc="0" baseline="0">
                <a:solidFill>
                  <a:prstClr val="black">
                    <a:lumMod val="65000"/>
                    <a:lumOff val="35000"/>
                  </a:prstClr>
                </a:solidFill>
                <a:latin typeface="+mn-lt"/>
                <a:ea typeface="+mn-ea"/>
                <a:cs typeface="+mn-cs"/>
              </a:defRPr>
            </a:pPr>
            <a:r>
              <a:rPr lang="en-US" sz="1400" b="1" dirty="0">
                <a:solidFill>
                  <a:schemeClr val="bg1"/>
                </a:solidFill>
              </a:rPr>
              <a:t>Share of Profit (loss)</a:t>
            </a:r>
            <a:r>
              <a:rPr lang="en-US" sz="1400" b="1" baseline="0" dirty="0">
                <a:solidFill>
                  <a:schemeClr val="bg1"/>
                </a:solidFill>
              </a:rPr>
              <a:t> (OMR’000)</a:t>
            </a:r>
            <a:endParaRPr lang="en-US" sz="1400" b="1" dirty="0">
              <a:solidFill>
                <a:schemeClr val="bg1"/>
              </a:solidFill>
            </a:endParaRPr>
          </a:p>
        </p:txBody>
      </p:sp>
      <p:sp>
        <p:nvSpPr>
          <p:cNvPr id="3" name="Slide Number Placeholder 2">
            <a:extLst>
              <a:ext uri="{FF2B5EF4-FFF2-40B4-BE49-F238E27FC236}">
                <a16:creationId xmlns:a16="http://schemas.microsoft.com/office/drawing/2014/main" id="{C96E9977-674E-DDE1-62B8-318D04318FFD}"/>
              </a:ext>
            </a:extLst>
          </p:cNvPr>
          <p:cNvSpPr>
            <a:spLocks noGrp="1"/>
          </p:cNvSpPr>
          <p:nvPr>
            <p:ph type="sldNum" sz="quarter" idx="12"/>
          </p:nvPr>
        </p:nvSpPr>
        <p:spPr/>
        <p:txBody>
          <a:bodyPr/>
          <a:lstStyle/>
          <a:p>
            <a:fld id="{70EC9206-40C2-4988-907B-F68DF1318569}" type="slidenum">
              <a:rPr lang="en-US" smtClean="0"/>
              <a:pPr/>
              <a:t>5</a:t>
            </a:fld>
            <a:endParaRPr lang="en-US" dirty="0"/>
          </a:p>
        </p:txBody>
      </p:sp>
      <p:graphicFrame>
        <p:nvGraphicFramePr>
          <p:cNvPr id="4" name="Chart 3">
            <a:extLst>
              <a:ext uri="{FF2B5EF4-FFF2-40B4-BE49-F238E27FC236}">
                <a16:creationId xmlns:a16="http://schemas.microsoft.com/office/drawing/2014/main" id="{C4C56602-7514-0056-8887-E88F4C2C7F6C}"/>
              </a:ext>
            </a:extLst>
          </p:cNvPr>
          <p:cNvGraphicFramePr>
            <a:graphicFrameLocks/>
          </p:cNvGraphicFramePr>
          <p:nvPr>
            <p:extLst>
              <p:ext uri="{D42A27DB-BD31-4B8C-83A1-F6EECF244321}">
                <p14:modId xmlns:p14="http://schemas.microsoft.com/office/powerpoint/2010/main" val="3233361300"/>
              </p:ext>
            </p:extLst>
          </p:nvPr>
        </p:nvGraphicFramePr>
        <p:xfrm>
          <a:off x="192575" y="1636610"/>
          <a:ext cx="5903423" cy="22308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29D30F6C-09A7-7D43-D8C5-B159A96FC56F}"/>
              </a:ext>
            </a:extLst>
          </p:cNvPr>
          <p:cNvGraphicFramePr>
            <a:graphicFrameLocks/>
          </p:cNvGraphicFramePr>
          <p:nvPr>
            <p:extLst>
              <p:ext uri="{D42A27DB-BD31-4B8C-83A1-F6EECF244321}">
                <p14:modId xmlns:p14="http://schemas.microsoft.com/office/powerpoint/2010/main" val="4019474213"/>
              </p:ext>
            </p:extLst>
          </p:nvPr>
        </p:nvGraphicFramePr>
        <p:xfrm>
          <a:off x="3587150" y="4221902"/>
          <a:ext cx="5903421" cy="23700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ADD2A88D-1EC5-F1FA-0D0D-45B8D13CB369}"/>
              </a:ext>
            </a:extLst>
          </p:cNvPr>
          <p:cNvGraphicFramePr>
            <a:graphicFrameLocks/>
          </p:cNvGraphicFramePr>
          <p:nvPr>
            <p:extLst>
              <p:ext uri="{D42A27DB-BD31-4B8C-83A1-F6EECF244321}">
                <p14:modId xmlns:p14="http://schemas.microsoft.com/office/powerpoint/2010/main" val="3176864492"/>
              </p:ext>
            </p:extLst>
          </p:nvPr>
        </p:nvGraphicFramePr>
        <p:xfrm>
          <a:off x="6242142" y="1656503"/>
          <a:ext cx="5757281" cy="21654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277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C8599-325D-4895-9F45-6D9646F50698}"/>
              </a:ext>
            </a:extLst>
          </p:cNvPr>
          <p:cNvPicPr>
            <a:picLocks noChangeAspect="1"/>
          </p:cNvPicPr>
          <p:nvPr/>
        </p:nvPicPr>
        <p:blipFill>
          <a:blip r:embed="rId2"/>
          <a:stretch>
            <a:fillRect/>
          </a:stretch>
        </p:blipFill>
        <p:spPr>
          <a:xfrm>
            <a:off x="9466444" y="163313"/>
            <a:ext cx="2725556" cy="1295742"/>
          </a:xfrm>
          <a:prstGeom prst="rect">
            <a:avLst/>
          </a:prstGeom>
        </p:spPr>
      </p:pic>
      <p:sp>
        <p:nvSpPr>
          <p:cNvPr id="2" name="Title 1">
            <a:extLst>
              <a:ext uri="{FF2B5EF4-FFF2-40B4-BE49-F238E27FC236}">
                <a16:creationId xmlns:a16="http://schemas.microsoft.com/office/drawing/2014/main" id="{A7F3151B-0432-44FF-85B1-2A47C8D4D57F}"/>
              </a:ext>
            </a:extLst>
          </p:cNvPr>
          <p:cNvSpPr>
            <a:spLocks noGrp="1"/>
          </p:cNvSpPr>
          <p:nvPr>
            <p:ph type="title"/>
          </p:nvPr>
        </p:nvSpPr>
        <p:spPr>
          <a:xfrm>
            <a:off x="623687" y="360520"/>
            <a:ext cx="10944262" cy="895415"/>
          </a:xfrm>
        </p:spPr>
        <p:txBody>
          <a:bodyPr>
            <a:normAutofit/>
          </a:bodyPr>
          <a:lstStyle/>
          <a:p>
            <a:pPr algn="ctr"/>
            <a:r>
              <a:rPr lang="en-US" sz="3600" dirty="0">
                <a:solidFill>
                  <a:schemeClr val="accent2">
                    <a:lumMod val="50000"/>
                  </a:schemeClr>
                </a:solidFill>
                <a:latin typeface="+mn-lt"/>
                <a:ea typeface="Tahoma" panose="020B0604030504040204" pitchFamily="34" charset="0"/>
                <a:cs typeface="Tahoma" panose="020B0604030504040204" pitchFamily="34" charset="0"/>
              </a:rPr>
              <a:t>Bank Borrowing</a:t>
            </a:r>
            <a:endParaRPr lang="en-US" sz="3600" dirty="0">
              <a:solidFill>
                <a:schemeClr val="accent2">
                  <a:lumMod val="50000"/>
                </a:schemeClr>
              </a:solidFill>
              <a:latin typeface="+mn-lt"/>
            </a:endParaRPr>
          </a:p>
        </p:txBody>
      </p:sp>
      <p:cxnSp>
        <p:nvCxnSpPr>
          <p:cNvPr id="6" name="Straight Connector 5">
            <a:extLst>
              <a:ext uri="{FF2B5EF4-FFF2-40B4-BE49-F238E27FC236}">
                <a16:creationId xmlns:a16="http://schemas.microsoft.com/office/drawing/2014/main" id="{2585D5C6-16E5-42CD-A689-2424C0556887}"/>
              </a:ext>
            </a:extLst>
          </p:cNvPr>
          <p:cNvCxnSpPr/>
          <p:nvPr/>
        </p:nvCxnSpPr>
        <p:spPr>
          <a:xfrm>
            <a:off x="0" y="1261040"/>
            <a:ext cx="12192000"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CB583200-7A22-4427-AAA2-08DBC9B248D5}"/>
              </a:ext>
            </a:extLst>
          </p:cNvPr>
          <p:cNvSpPr/>
          <p:nvPr/>
        </p:nvSpPr>
        <p:spPr>
          <a:xfrm>
            <a:off x="-182" y="6728604"/>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A02E7-FC4C-4E2E-B3F9-32E9BAF9E17B}"/>
              </a:ext>
            </a:extLst>
          </p:cNvPr>
          <p:cNvSpPr/>
          <p:nvPr/>
        </p:nvSpPr>
        <p:spPr>
          <a:xfrm>
            <a:off x="-182" y="6671982"/>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D0AADA-76EF-4925-8FC9-C49FED31E836}"/>
              </a:ext>
            </a:extLst>
          </p:cNvPr>
          <p:cNvSpPr/>
          <p:nvPr/>
        </p:nvSpPr>
        <p:spPr>
          <a:xfrm>
            <a:off x="0" y="-10999"/>
            <a:ext cx="12192000" cy="129395"/>
          </a:xfrm>
          <a:prstGeom prst="rect">
            <a:avLst/>
          </a:prstGeom>
          <a:solidFill>
            <a:srgbClr val="A81A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71AC4F0-42FF-454F-A273-431A8E369040}"/>
              </a:ext>
            </a:extLst>
          </p:cNvPr>
          <p:cNvSpPr/>
          <p:nvPr/>
        </p:nvSpPr>
        <p:spPr>
          <a:xfrm>
            <a:off x="-182" y="114109"/>
            <a:ext cx="12192000" cy="60486"/>
          </a:xfrm>
          <a:prstGeom prst="rect">
            <a:avLst/>
          </a:prstGeom>
          <a:solidFill>
            <a:srgbClr val="917A2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Action Button: Go Home 14">
            <a:hlinkClick r:id="" action="ppaction://hlinkshowjump?jump=lastslideviewed" highlightClick="1"/>
            <a:extLst>
              <a:ext uri="{FF2B5EF4-FFF2-40B4-BE49-F238E27FC236}">
                <a16:creationId xmlns:a16="http://schemas.microsoft.com/office/drawing/2014/main" id="{2C40FA53-4FAA-4023-9C18-FA4613F45894}"/>
              </a:ext>
            </a:extLst>
          </p:cNvPr>
          <p:cNvSpPr/>
          <p:nvPr/>
        </p:nvSpPr>
        <p:spPr>
          <a:xfrm>
            <a:off x="10863676" y="6092821"/>
            <a:ext cx="704273" cy="365125"/>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722038-6B38-1BEF-32CD-F983D28A7B70}"/>
              </a:ext>
            </a:extLst>
          </p:cNvPr>
          <p:cNvSpPr/>
          <p:nvPr/>
        </p:nvSpPr>
        <p:spPr>
          <a:xfrm>
            <a:off x="623686" y="1310282"/>
            <a:ext cx="5574759" cy="240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Debt Equity Ratio</a:t>
            </a:r>
          </a:p>
        </p:txBody>
      </p:sp>
      <p:sp>
        <p:nvSpPr>
          <p:cNvPr id="8" name="Rectangle 7">
            <a:extLst>
              <a:ext uri="{FF2B5EF4-FFF2-40B4-BE49-F238E27FC236}">
                <a16:creationId xmlns:a16="http://schemas.microsoft.com/office/drawing/2014/main" id="{3CBCC9F8-1F5E-B4D2-0752-B33C498C5C14}"/>
              </a:ext>
            </a:extLst>
          </p:cNvPr>
          <p:cNvSpPr/>
          <p:nvPr/>
        </p:nvSpPr>
        <p:spPr>
          <a:xfrm>
            <a:off x="623682" y="4020729"/>
            <a:ext cx="5574759" cy="23280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Effective Rate of Interest</a:t>
            </a:r>
          </a:p>
        </p:txBody>
      </p:sp>
      <p:sp>
        <p:nvSpPr>
          <p:cNvPr id="9" name="Rectangle 8">
            <a:extLst>
              <a:ext uri="{FF2B5EF4-FFF2-40B4-BE49-F238E27FC236}">
                <a16:creationId xmlns:a16="http://schemas.microsoft.com/office/drawing/2014/main" id="{932164DD-F7B7-066B-D764-072E8E651D63}"/>
              </a:ext>
            </a:extLst>
          </p:cNvPr>
          <p:cNvSpPr/>
          <p:nvPr/>
        </p:nvSpPr>
        <p:spPr>
          <a:xfrm>
            <a:off x="6289963" y="1312184"/>
            <a:ext cx="5277985" cy="402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Management Comments</a:t>
            </a:r>
          </a:p>
        </p:txBody>
      </p:sp>
      <p:sp>
        <p:nvSpPr>
          <p:cNvPr id="12" name="Rectangle 11">
            <a:extLst>
              <a:ext uri="{FF2B5EF4-FFF2-40B4-BE49-F238E27FC236}">
                <a16:creationId xmlns:a16="http://schemas.microsoft.com/office/drawing/2014/main" id="{E8E9957B-7D79-3E26-E4B8-95E18D348C71}"/>
              </a:ext>
            </a:extLst>
          </p:cNvPr>
          <p:cNvSpPr/>
          <p:nvPr/>
        </p:nvSpPr>
        <p:spPr>
          <a:xfrm>
            <a:off x="6289963" y="1724508"/>
            <a:ext cx="5277985" cy="1283202"/>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lnSpc>
                <a:spcPct val="100000"/>
              </a:lnSpc>
              <a:buFont typeface="Wingdings" panose="05000000000000000000" pitchFamily="2" charset="2"/>
              <a:buChar char="§"/>
            </a:pPr>
            <a:r>
              <a:rPr lang="en-US" altLang="en-US" sz="1400" dirty="0">
                <a:solidFill>
                  <a:schemeClr val="tx1"/>
                </a:solidFill>
                <a:latin typeface="+mn-lt"/>
              </a:rPr>
              <a:t>Average finance charges for the year ended on 31</a:t>
            </a:r>
            <a:r>
              <a:rPr lang="en-US" altLang="en-US" sz="1400" baseline="30000" dirty="0">
                <a:solidFill>
                  <a:schemeClr val="tx1"/>
                </a:solidFill>
                <a:latin typeface="+mn-lt"/>
              </a:rPr>
              <a:t>st</a:t>
            </a:r>
            <a:r>
              <a:rPr lang="en-US" altLang="en-US" sz="1400" dirty="0">
                <a:solidFill>
                  <a:schemeClr val="tx1"/>
                </a:solidFill>
                <a:latin typeface="+mn-lt"/>
              </a:rPr>
              <a:t> March 2024 is 6.1% p.a. against last year’s 5.7%.</a:t>
            </a:r>
            <a:endParaRPr lang="en-US" sz="1400" dirty="0">
              <a:solidFill>
                <a:schemeClr val="tx1"/>
              </a:solidFill>
            </a:endParaRPr>
          </a:p>
        </p:txBody>
      </p:sp>
      <p:sp>
        <p:nvSpPr>
          <p:cNvPr id="3" name="Slide Number Placeholder 2">
            <a:extLst>
              <a:ext uri="{FF2B5EF4-FFF2-40B4-BE49-F238E27FC236}">
                <a16:creationId xmlns:a16="http://schemas.microsoft.com/office/drawing/2014/main" id="{B8ACAB7A-0862-CFA8-DC90-2988F2F598EA}"/>
              </a:ext>
            </a:extLst>
          </p:cNvPr>
          <p:cNvSpPr>
            <a:spLocks noGrp="1"/>
          </p:cNvSpPr>
          <p:nvPr>
            <p:ph type="sldNum" sz="quarter" idx="12"/>
          </p:nvPr>
        </p:nvSpPr>
        <p:spPr/>
        <p:txBody>
          <a:bodyPr/>
          <a:lstStyle/>
          <a:p>
            <a:fld id="{70EC9206-40C2-4988-907B-F68DF1318569}" type="slidenum">
              <a:rPr lang="en-US" smtClean="0"/>
              <a:pPr/>
              <a:t>6</a:t>
            </a:fld>
            <a:endParaRPr lang="en-US" dirty="0"/>
          </a:p>
        </p:txBody>
      </p:sp>
      <p:graphicFrame>
        <p:nvGraphicFramePr>
          <p:cNvPr id="13" name="Chart 12">
            <a:extLst>
              <a:ext uri="{FF2B5EF4-FFF2-40B4-BE49-F238E27FC236}">
                <a16:creationId xmlns:a16="http://schemas.microsoft.com/office/drawing/2014/main" id="{3C80871C-1F31-9A55-5543-ABBAAE7E7394}"/>
              </a:ext>
            </a:extLst>
          </p:cNvPr>
          <p:cNvGraphicFramePr>
            <a:graphicFrameLocks/>
          </p:cNvGraphicFramePr>
          <p:nvPr>
            <p:extLst>
              <p:ext uri="{D42A27DB-BD31-4B8C-83A1-F6EECF244321}">
                <p14:modId xmlns:p14="http://schemas.microsoft.com/office/powerpoint/2010/main" val="359992147"/>
              </p:ext>
            </p:extLst>
          </p:nvPr>
        </p:nvGraphicFramePr>
        <p:xfrm>
          <a:off x="623681" y="4289401"/>
          <a:ext cx="5574759" cy="2019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500-00005C12D11B}"/>
              </a:ext>
            </a:extLst>
          </p:cNvPr>
          <p:cNvGraphicFramePr>
            <a:graphicFrameLocks/>
          </p:cNvGraphicFramePr>
          <p:nvPr>
            <p:extLst>
              <p:ext uri="{D42A27DB-BD31-4B8C-83A1-F6EECF244321}">
                <p14:modId xmlns:p14="http://schemas.microsoft.com/office/powerpoint/2010/main" val="2835432465"/>
              </p:ext>
            </p:extLst>
          </p:nvPr>
        </p:nvGraphicFramePr>
        <p:xfrm>
          <a:off x="623680" y="1561373"/>
          <a:ext cx="5574759" cy="2454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274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52024-98DB-A430-87DC-CBDCAEC7E6FA}"/>
              </a:ext>
            </a:extLst>
          </p:cNvPr>
          <p:cNvSpPr txBox="1"/>
          <p:nvPr/>
        </p:nvSpPr>
        <p:spPr>
          <a:xfrm>
            <a:off x="4194495" y="2441196"/>
            <a:ext cx="3263318" cy="830997"/>
          </a:xfrm>
          <a:prstGeom prst="rect">
            <a:avLst/>
          </a:prstGeom>
          <a:noFill/>
        </p:spPr>
        <p:txBody>
          <a:bodyPr wrap="square" rtlCol="0">
            <a:spAutoFit/>
          </a:bodyPr>
          <a:lstStyle/>
          <a:p>
            <a:pPr algn="ctr"/>
            <a:r>
              <a:rPr lang="en-US" sz="4800" dirty="0"/>
              <a:t>Thank You</a:t>
            </a:r>
          </a:p>
        </p:txBody>
      </p:sp>
      <p:sp>
        <p:nvSpPr>
          <p:cNvPr id="4" name="Slide Number Placeholder 3">
            <a:extLst>
              <a:ext uri="{FF2B5EF4-FFF2-40B4-BE49-F238E27FC236}">
                <a16:creationId xmlns:a16="http://schemas.microsoft.com/office/drawing/2014/main" id="{CF56ECBD-B738-8636-EF49-E76787FECD48}"/>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225684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38016</TotalTime>
  <Words>1064</Words>
  <Application>Microsoft Office PowerPoint</Application>
  <PresentationFormat>Widescreen</PresentationFormat>
  <Paragraphs>338</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Al Anwar Investments SAOG </vt:lpstr>
      <vt:lpstr>Investment Portfolio</vt:lpstr>
      <vt:lpstr>Financial Overview – P&amp;L </vt:lpstr>
      <vt:lpstr>Company Performance– Quarter on Quarter</vt:lpstr>
      <vt:lpstr>Performance of Associate Companies</vt:lpstr>
      <vt:lpstr>Bank Borrowing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Al-Eisri</dc:creator>
  <cp:lastModifiedBy>investment alanwar</cp:lastModifiedBy>
  <cp:revision>351</cp:revision>
  <cp:lastPrinted>2024-06-30T05:00:11Z</cp:lastPrinted>
  <dcterms:created xsi:type="dcterms:W3CDTF">2021-07-01T13:17:49Z</dcterms:created>
  <dcterms:modified xsi:type="dcterms:W3CDTF">2024-06-30T05:27:16Z</dcterms:modified>
</cp:coreProperties>
</file>